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72" r:id="rId1"/>
  </p:sldMasterIdLst>
  <p:notesMasterIdLst>
    <p:notesMasterId r:id="rId31"/>
  </p:notesMasterIdLst>
  <p:handoutMasterIdLst>
    <p:handoutMasterId r:id="rId32"/>
  </p:handoutMasterIdLst>
  <p:sldIdLst>
    <p:sldId id="256" r:id="rId2"/>
    <p:sldId id="257" r:id="rId3"/>
    <p:sldId id="261" r:id="rId4"/>
    <p:sldId id="359" r:id="rId5"/>
    <p:sldId id="263" r:id="rId6"/>
    <p:sldId id="371" r:id="rId7"/>
    <p:sldId id="372" r:id="rId8"/>
    <p:sldId id="360" r:id="rId9"/>
    <p:sldId id="276" r:id="rId10"/>
    <p:sldId id="369" r:id="rId11"/>
    <p:sldId id="366" r:id="rId12"/>
    <p:sldId id="373" r:id="rId13"/>
    <p:sldId id="374" r:id="rId14"/>
    <p:sldId id="375" r:id="rId15"/>
    <p:sldId id="376" r:id="rId16"/>
    <p:sldId id="378" r:id="rId17"/>
    <p:sldId id="377" r:id="rId18"/>
    <p:sldId id="367" r:id="rId19"/>
    <p:sldId id="368" r:id="rId20"/>
    <p:sldId id="379" r:id="rId21"/>
    <p:sldId id="264" r:id="rId22"/>
    <p:sldId id="266" r:id="rId23"/>
    <p:sldId id="356" r:id="rId24"/>
    <p:sldId id="380" r:id="rId25"/>
    <p:sldId id="381" r:id="rId26"/>
    <p:sldId id="362" r:id="rId27"/>
    <p:sldId id="267" r:id="rId28"/>
    <p:sldId id="274" r:id="rId29"/>
    <p:sldId id="383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4856"/>
    <p:restoredTop sz="86501"/>
  </p:normalViewPr>
  <p:slideViewPr>
    <p:cSldViewPr snapToGrid="0" snapToObjects="1">
      <p:cViewPr varScale="1">
        <p:scale>
          <a:sx n="160" d="100"/>
          <a:sy n="160" d="100"/>
        </p:scale>
        <p:origin x="1160" y="1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12" d="100"/>
          <a:sy n="112" d="100"/>
        </p:scale>
        <p:origin x="3680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27F17BA-058B-F848-B184-4EC87368E4E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71070D-2CAB-F24F-9EA8-F2F9B0CC6E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6B0541-0E19-3140-A75D-83F0091FD087}" type="datetimeFigureOut">
              <a:rPr lang="en-US" smtClean="0"/>
              <a:t>5/17/23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684A8B-F9AA-BE4C-AED6-C472EDCC972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488501-5C1D-424B-9FA0-018D42C28D2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CAB201-4CB2-A14C-A362-013C9301991E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A13915B-38F1-BD42-9395-3BB3E674A2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2989" y="8685213"/>
            <a:ext cx="2210435" cy="439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7215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C6759A-F17A-D54D-8D7A-CB146702B30D}" type="datetimeFigureOut">
              <a:rPr lang="en-US" smtClean="0"/>
              <a:t>5/17/23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9E7691-A93E-264A-93A6-CD1131F735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52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5988" y="4500748"/>
            <a:ext cx="11234957" cy="1452336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2/14/23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Transfers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A569432-77A0-D147-A3F3-E4259A568A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62"/>
          <a:stretch/>
        </p:blipFill>
        <p:spPr>
          <a:xfrm>
            <a:off x="0" y="0"/>
            <a:ext cx="12208412" cy="4500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6058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2/14/23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Transfers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BDAD1CF-C0A8-EF47-AA7B-2F3C34BEE709}"/>
              </a:ext>
            </a:extLst>
          </p:cNvPr>
          <p:cNvCxnSpPr>
            <a:cxnSpLocks/>
          </p:cNvCxnSpPr>
          <p:nvPr userDrawn="1"/>
        </p:nvCxnSpPr>
        <p:spPr>
          <a:xfrm>
            <a:off x="486888" y="1360914"/>
            <a:ext cx="1124593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97476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2/14/23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Transfers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966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2/14/23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Transfers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445370A-F3CB-5C43-AFAD-7E7757C35DDA}"/>
              </a:ext>
            </a:extLst>
          </p:cNvPr>
          <p:cNvCxnSpPr>
            <a:cxnSpLocks/>
          </p:cNvCxnSpPr>
          <p:nvPr userDrawn="1"/>
        </p:nvCxnSpPr>
        <p:spPr>
          <a:xfrm>
            <a:off x="486888" y="1360914"/>
            <a:ext cx="1124593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53644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25236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2/14/23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Transfers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0744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07922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07922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2/14/23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Transfers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B86971C-B037-BD42-9950-71F413B85609}"/>
              </a:ext>
            </a:extLst>
          </p:cNvPr>
          <p:cNvCxnSpPr>
            <a:cxnSpLocks/>
          </p:cNvCxnSpPr>
          <p:nvPr userDrawn="1"/>
        </p:nvCxnSpPr>
        <p:spPr>
          <a:xfrm>
            <a:off x="486888" y="1360914"/>
            <a:ext cx="1124593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14475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4307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4307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2/14/23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Transfers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04852A3-BE0A-F644-A30F-584C34292706}"/>
              </a:ext>
            </a:extLst>
          </p:cNvPr>
          <p:cNvCxnSpPr>
            <a:cxnSpLocks/>
          </p:cNvCxnSpPr>
          <p:nvPr userDrawn="1"/>
        </p:nvCxnSpPr>
        <p:spPr>
          <a:xfrm>
            <a:off x="486888" y="1360914"/>
            <a:ext cx="1124593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28550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2/14/23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Transfers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AD323FC-0A1A-B041-A4EA-FFCF16F46A9A}"/>
              </a:ext>
            </a:extLst>
          </p:cNvPr>
          <p:cNvCxnSpPr>
            <a:cxnSpLocks/>
          </p:cNvCxnSpPr>
          <p:nvPr userDrawn="1"/>
        </p:nvCxnSpPr>
        <p:spPr>
          <a:xfrm>
            <a:off x="486888" y="1360914"/>
            <a:ext cx="1124593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8947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2/14/23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Transfers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565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2/14/23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Transfers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0777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2/14/23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Transfers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6139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889259" y="6295490"/>
            <a:ext cx="817418" cy="3651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2/14/23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706677" y="6295491"/>
            <a:ext cx="2624447" cy="3651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Data Transfers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331124" y="6295490"/>
            <a:ext cx="682920" cy="3651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DD321DBF-325B-3546-BAAF-4F6E3B3181F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Picture 9" descr="Untitled.png" title="Be Boulder."/>
          <p:cNvPicPr>
            <a:picLocks noChangeAspect="1"/>
          </p:cNvPicPr>
          <p:nvPr userDrawn="1"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289"/>
          <a:stretch/>
        </p:blipFill>
        <p:spPr>
          <a:xfrm>
            <a:off x="9293520" y="6188959"/>
            <a:ext cx="2517480" cy="443402"/>
          </a:xfrm>
          <a:prstGeom prst="rect">
            <a:avLst/>
          </a:prstGeom>
        </p:spPr>
      </p:pic>
      <p:cxnSp>
        <p:nvCxnSpPr>
          <p:cNvPr id="11" name="Straight Connector 10"/>
          <p:cNvCxnSpPr/>
          <p:nvPr userDrawn="1"/>
        </p:nvCxnSpPr>
        <p:spPr>
          <a:xfrm flipV="1">
            <a:off x="457200" y="6081713"/>
            <a:ext cx="11277600" cy="14287"/>
          </a:xfrm>
          <a:prstGeom prst="line">
            <a:avLst/>
          </a:prstGeom>
          <a:ln w="63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59A83AEC-E08D-C149-BA3E-08E40DD1B496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494348" y="6188959"/>
            <a:ext cx="2210435" cy="439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1723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i="0" kern="1200">
          <a:solidFill>
            <a:schemeClr val="tx1"/>
          </a:solidFill>
          <a:latin typeface="Helvetica Light" panose="020B0403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Helvetica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Helvetica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Helvetica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Helvetica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Helvetica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curc.readthedocs.io/en/latest/compute/data-transfer.html#rclone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ondemand-rmacc.rc.colorado.edu/" TargetMode="External"/><Relationship Id="rId2" Type="http://schemas.openxmlformats.org/officeDocument/2006/relationships/hyperlink" Target="http://ondemand.rc.colorado.edu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esearchComputing/Summer_Camp_2023/tree/main/Day_Two/Transferring_your_data/slides" TargetMode="External"/><Relationship Id="rId2" Type="http://schemas.openxmlformats.org/officeDocument/2006/relationships/hyperlink" Target="https://www.colorado.edu/rc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lobus.org/globus-connect-personal" TargetMode="External"/><Relationship Id="rId2" Type="http://schemas.openxmlformats.org/officeDocument/2006/relationships/hyperlink" Target="https://app.globus.org/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mailto:rc-help@colorado.edu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lobus.org/how-to/share-files/" TargetMode="External"/><Relationship Id="rId2" Type="http://schemas.openxmlformats.org/officeDocument/2006/relationships/hyperlink" Target="https://scholar.colorado.edu/concern/datasets/9593tw13k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mailto:rc-help@colorado.edu" TargetMode="Externa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curc.readthedocs.io/en/latest/compute/filesystems.html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62"/>
          <a:stretch/>
        </p:blipFill>
        <p:spPr>
          <a:xfrm>
            <a:off x="0" y="0"/>
            <a:ext cx="12208412" cy="450074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7094" y="4663861"/>
            <a:ext cx="10505705" cy="1212153"/>
          </a:xfrm>
          <a:effectLst/>
        </p:spPr>
        <p:txBody>
          <a:bodyPr>
            <a:normAutofit/>
          </a:bodyPr>
          <a:lstStyle/>
          <a:p>
            <a:r>
              <a:rPr lang="en-US" sz="6600" dirty="0">
                <a:ln w="0"/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Helvetica Light"/>
                <a:cs typeface="Arial Narrow" panose="020B0604020202020204" pitchFamily="34" charset="0"/>
              </a:rPr>
              <a:t>Transferring Your Data </a:t>
            </a:r>
            <a:endParaRPr lang="en-US" sz="6600" dirty="0">
              <a:ln w="0"/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Helvetica Light" panose="020B0403020202020204" pitchFamily="34" charset="0"/>
              <a:cs typeface="Arial Narrow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32066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27CD0E-1751-5A88-9E76-C452883DF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 Light"/>
              </a:rPr>
              <a:t>RC endpoints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B3F2FD-86C7-F068-19B4-4AB48A3658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166483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>
              <a:buNone/>
            </a:pPr>
            <a:r>
              <a:rPr lang="en-US" u="sng" dirty="0">
                <a:latin typeface="Helvetica"/>
                <a:cs typeface="Helvetica"/>
              </a:rPr>
              <a:t>Endpoint </a:t>
            </a:r>
            <a:r>
              <a:rPr lang="en-US" dirty="0">
                <a:latin typeface="Helvetica"/>
                <a:cs typeface="Helvetica"/>
              </a:rPr>
              <a:t>– one of the two file transfer locations i.e., it is either the source or the destination we want to copy data from or to. </a:t>
            </a:r>
          </a:p>
          <a:p>
            <a:pPr marL="0" indent="0">
              <a:buNone/>
            </a:pPr>
            <a:endParaRPr lang="en-US" sz="1600" dirty="0">
              <a:latin typeface="Helvetica"/>
              <a:cs typeface="Helvetica"/>
            </a:endParaRPr>
          </a:p>
          <a:p>
            <a:r>
              <a:rPr lang="en-US" dirty="0">
                <a:latin typeface="Helvetica"/>
                <a:cs typeface="Helvetica"/>
              </a:rPr>
              <a:t>For data on RC resources, we have two endpoints </a:t>
            </a:r>
          </a:p>
          <a:p>
            <a:pPr lvl="1"/>
            <a:r>
              <a:rPr lang="en-US" dirty="0">
                <a:latin typeface="Helvetica"/>
                <a:cs typeface="Helvetica"/>
              </a:rPr>
              <a:t>The </a:t>
            </a:r>
            <a:r>
              <a:rPr lang="en-US" dirty="0">
                <a:solidFill>
                  <a:srgbClr val="FF0000"/>
                </a:solidFill>
                <a:latin typeface="Helvetica"/>
                <a:cs typeface="Helvetica"/>
              </a:rPr>
              <a:t>login* </a:t>
            </a:r>
            <a:r>
              <a:rPr lang="en-US" dirty="0">
                <a:latin typeface="Helvetica"/>
                <a:cs typeface="Helvetica"/>
              </a:rPr>
              <a:t>nodes</a:t>
            </a:r>
          </a:p>
          <a:p>
            <a:pPr lvl="2"/>
            <a:r>
              <a:rPr lang="en-US" dirty="0">
                <a:solidFill>
                  <a:srgbClr val="FF0000"/>
                </a:solidFill>
                <a:latin typeface="Helvetica"/>
                <a:cs typeface="Helvetica"/>
              </a:rPr>
              <a:t>Only use for small transfers!!</a:t>
            </a:r>
          </a:p>
          <a:p>
            <a:pPr lvl="1"/>
            <a:endParaRPr lang="en-US" dirty="0">
              <a:latin typeface="Helvetica"/>
              <a:cs typeface="Helvetica"/>
            </a:endParaRPr>
          </a:p>
          <a:p>
            <a:pPr lvl="1"/>
            <a:endParaRPr lang="en-US" dirty="0">
              <a:latin typeface="Helvetica"/>
              <a:cs typeface="Helvetica"/>
            </a:endParaRPr>
          </a:p>
          <a:p>
            <a:pPr lvl="1"/>
            <a:r>
              <a:rPr lang="en-US" dirty="0">
                <a:latin typeface="Helvetica"/>
                <a:cs typeface="Helvetica"/>
              </a:rPr>
              <a:t>Data transfer nodes (DTNs)</a:t>
            </a:r>
          </a:p>
          <a:p>
            <a:pPr lvl="1"/>
            <a:endParaRPr lang="en-US" dirty="0">
              <a:latin typeface="Helvetica"/>
              <a:cs typeface="Helvetica"/>
            </a:endParaRPr>
          </a:p>
          <a:p>
            <a:pPr lvl="1"/>
            <a:endParaRPr lang="en-US" dirty="0">
              <a:latin typeface="Helvetica"/>
              <a:cs typeface="Helvetica"/>
            </a:endParaRPr>
          </a:p>
          <a:p>
            <a:pPr lvl="2"/>
            <a:r>
              <a:rPr lang="en-US" dirty="0">
                <a:latin typeface="Helvetica"/>
                <a:cs typeface="Helvetica"/>
              </a:rPr>
              <a:t>CSU</a:t>
            </a:r>
          </a:p>
          <a:p>
            <a:pPr lvl="2"/>
            <a:endParaRPr lang="en-US" dirty="0">
              <a:latin typeface="Helvetica"/>
              <a:cs typeface="Helvetica"/>
            </a:endParaRPr>
          </a:p>
          <a:p>
            <a:pPr marL="914400" lvl="2" indent="0">
              <a:buNone/>
            </a:pPr>
            <a:endParaRPr lang="en-US" dirty="0">
              <a:latin typeface="Helvetica"/>
              <a:cs typeface="Helvetica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FC3C23-145A-D6F8-3D9C-127CCA1494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2/14/23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D9C3E0-3EAF-2A2F-44B3-64B920CEA2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Transfers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527EDE-6193-2A40-D5E8-CCFE158BE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10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8204BD-83FD-212C-967F-4073DF7E3E67}"/>
              </a:ext>
            </a:extLst>
          </p:cNvPr>
          <p:cNvSpPr txBox="1"/>
          <p:nvPr/>
        </p:nvSpPr>
        <p:spPr>
          <a:xfrm>
            <a:off x="1613312" y="3773929"/>
            <a:ext cx="4747727" cy="33855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r>
              <a:rPr lang="en-US" sz="1600" dirty="0">
                <a:solidFill>
                  <a:schemeClr val="accent2"/>
                </a:solidFill>
                <a:latin typeface="Consolas"/>
                <a:cs typeface="Cascadia Mono" panose="020B0609020000020004" pitchFamily="49" charset="0"/>
              </a:rPr>
              <a:t>&lt;your-username&gt;</a:t>
            </a:r>
            <a:r>
              <a:rPr lang="en-US" sz="1600" dirty="0">
                <a:solidFill>
                  <a:schemeClr val="accent5"/>
                </a:solidFill>
                <a:latin typeface="Consolas"/>
                <a:cs typeface="Cascadia Mono" panose="020B0609020000020004" pitchFamily="49" charset="0"/>
              </a:rPr>
              <a:t>@</a:t>
            </a:r>
            <a:r>
              <a:rPr lang="en-US" sz="1600" dirty="0" err="1">
                <a:solidFill>
                  <a:schemeClr val="accent5"/>
                </a:solidFill>
                <a:latin typeface="Consolas"/>
                <a:cs typeface="Cascadia Mono" panose="020B0609020000020004" pitchFamily="49" charset="0"/>
              </a:rPr>
              <a:t>login.rc.colorado.edu</a:t>
            </a:r>
            <a:endParaRPr lang="en-US" sz="1600" dirty="0">
              <a:solidFill>
                <a:schemeClr val="accent5"/>
              </a:solidFill>
              <a:latin typeface="Consolas"/>
              <a:cs typeface="Cascadia Mono" panose="020B06090200000200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E4C67B-A33C-7183-FC63-5F2BC91E4C19}"/>
              </a:ext>
            </a:extLst>
          </p:cNvPr>
          <p:cNvSpPr txBox="1"/>
          <p:nvPr/>
        </p:nvSpPr>
        <p:spPr>
          <a:xfrm>
            <a:off x="1613313" y="4729771"/>
            <a:ext cx="4747727" cy="33855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r>
              <a:rPr lang="en-US" sz="1600" dirty="0">
                <a:solidFill>
                  <a:schemeClr val="accent2"/>
                </a:solidFill>
                <a:latin typeface="Consolas"/>
                <a:cs typeface="Cascadia Mono" panose="020B0609020000020004" pitchFamily="49" charset="0"/>
              </a:rPr>
              <a:t>&lt;your-username&gt;</a:t>
            </a:r>
            <a:r>
              <a:rPr lang="en-US" sz="1600" dirty="0">
                <a:solidFill>
                  <a:schemeClr val="accent5"/>
                </a:solidFill>
                <a:latin typeface="Consolas"/>
                <a:cs typeface="Cascadia Mono" panose="020B0609020000020004" pitchFamily="49" charset="0"/>
              </a:rPr>
              <a:t>@</a:t>
            </a:r>
            <a:r>
              <a:rPr lang="en-US" sz="1600" dirty="0" err="1">
                <a:solidFill>
                  <a:schemeClr val="accent5"/>
                </a:solidFill>
                <a:latin typeface="Consolas"/>
                <a:cs typeface="Cascadia Mono" panose="020B0609020000020004" pitchFamily="49" charset="0"/>
              </a:rPr>
              <a:t>dtn.rc.int.colorado.edu</a:t>
            </a:r>
            <a:endParaRPr lang="en-US" sz="1600" dirty="0">
              <a:solidFill>
                <a:schemeClr val="accent5"/>
              </a:solidFill>
              <a:latin typeface="Consolas"/>
              <a:cs typeface="Cascadia Mono" panose="020B06090200000200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308BC5-4376-2A19-ECA8-2D2FF939B90E}"/>
              </a:ext>
            </a:extLst>
          </p:cNvPr>
          <p:cNvSpPr txBox="1"/>
          <p:nvPr/>
        </p:nvSpPr>
        <p:spPr>
          <a:xfrm>
            <a:off x="2083766" y="5653663"/>
            <a:ext cx="4747727" cy="33855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r>
              <a:rPr lang="en-US" sz="1600" dirty="0">
                <a:solidFill>
                  <a:schemeClr val="accent2"/>
                </a:solidFill>
                <a:latin typeface="Consolas"/>
                <a:cs typeface="Cascadia Mono" panose="020B0609020000020004" pitchFamily="49" charset="0"/>
              </a:rPr>
              <a:t>&lt;your-username&gt;</a:t>
            </a:r>
            <a:r>
              <a:rPr lang="en-US" sz="1600" dirty="0">
                <a:solidFill>
                  <a:schemeClr val="accent5"/>
                </a:solidFill>
                <a:latin typeface="Consolas"/>
                <a:cs typeface="Cascadia Mono" panose="020B0609020000020004" pitchFamily="49" charset="0"/>
              </a:rPr>
              <a:t>@</a:t>
            </a:r>
            <a:r>
              <a:rPr lang="en-US" sz="1600" dirty="0" err="1">
                <a:solidFill>
                  <a:schemeClr val="accent5"/>
                </a:solidFill>
                <a:latin typeface="Consolas"/>
                <a:cs typeface="Cascadia Mono" panose="020B0609020000020004" pitchFamily="49" charset="0"/>
              </a:rPr>
              <a:t>dtn.rc.colorado.edu</a:t>
            </a:r>
            <a:endParaRPr lang="en-US" sz="1600" dirty="0">
              <a:solidFill>
                <a:schemeClr val="accent5"/>
              </a:solidFill>
              <a:latin typeface="Consolas"/>
              <a:cs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95322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DCB920-CCED-4366-A558-6869B75E3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 Light"/>
              </a:rPr>
              <a:t>RC Data transfer nodes (DTNs)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C84A31-A0F0-45DC-8950-0370A837D0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57431"/>
            <a:ext cx="9803296" cy="3493798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u="sng" dirty="0">
                <a:latin typeface="Helvetica"/>
                <a:cs typeface="Helvetica"/>
              </a:rPr>
              <a:t>Command line use of DTNs only available if you are on CU Boulder or CSU’s network or VPN</a:t>
            </a:r>
          </a:p>
          <a:p>
            <a:r>
              <a:rPr lang="en-US" dirty="0">
                <a:latin typeface="Helvetica"/>
                <a:cs typeface="Helvetica"/>
              </a:rPr>
              <a:t>Dedicated nodes for transferring data</a:t>
            </a:r>
          </a:p>
          <a:p>
            <a:pPr lvl="1"/>
            <a:r>
              <a:rPr lang="en-US" dirty="0">
                <a:latin typeface="Helvetica"/>
                <a:cs typeface="Helvetica"/>
              </a:rPr>
              <a:t>Faster transfers</a:t>
            </a:r>
          </a:p>
          <a:p>
            <a:pPr lvl="1"/>
            <a:r>
              <a:rPr lang="en-US" dirty="0">
                <a:latin typeface="Helvetica"/>
                <a:cs typeface="Helvetica"/>
              </a:rPr>
              <a:t>More stable transfers</a:t>
            </a:r>
          </a:p>
          <a:p>
            <a:r>
              <a:rPr lang="en-US" dirty="0">
                <a:latin typeface="Helvetica"/>
                <a:cs typeface="Helvetica"/>
              </a:rPr>
              <a:t>Suitable for </a:t>
            </a:r>
          </a:p>
          <a:p>
            <a:pPr lvl="1"/>
            <a:r>
              <a:rPr lang="en-US" dirty="0">
                <a:latin typeface="Helvetica"/>
                <a:cs typeface="Helvetica"/>
              </a:rPr>
              <a:t>Large and frequent transfers</a:t>
            </a:r>
          </a:p>
          <a:p>
            <a:pPr lvl="1"/>
            <a:r>
              <a:rPr lang="en-US" dirty="0">
                <a:latin typeface="Helvetica"/>
                <a:cs typeface="Helvetica"/>
              </a:rPr>
              <a:t>Automated (</a:t>
            </a:r>
            <a:r>
              <a:rPr lang="en-US" dirty="0" err="1">
                <a:latin typeface="Helvetica"/>
                <a:cs typeface="Helvetica"/>
              </a:rPr>
              <a:t>passwordless</a:t>
            </a:r>
            <a:r>
              <a:rPr lang="en-US" dirty="0">
                <a:latin typeface="Helvetica"/>
                <a:cs typeface="Helvetica"/>
              </a:rPr>
              <a:t>) transfers</a:t>
            </a:r>
          </a:p>
          <a:p>
            <a:pPr lvl="2"/>
            <a:r>
              <a:rPr lang="en-US" dirty="0">
                <a:latin typeface="Helvetica"/>
                <a:cs typeface="Helvetica"/>
              </a:rPr>
              <a:t>Only for CU Boulder folks</a:t>
            </a:r>
          </a:p>
          <a:p>
            <a:r>
              <a:rPr lang="en-US" dirty="0">
                <a:latin typeface="Helvetica"/>
                <a:cs typeface="Helvetica"/>
              </a:rPr>
              <a:t>Cannot </a:t>
            </a:r>
            <a:r>
              <a:rPr lang="en-US" dirty="0" err="1">
                <a:latin typeface="Helvetica"/>
                <a:cs typeface="Helvetica"/>
              </a:rPr>
              <a:t>ssh</a:t>
            </a:r>
            <a:r>
              <a:rPr lang="en-US" dirty="0">
                <a:latin typeface="Helvetica"/>
                <a:cs typeface="Helvetica"/>
              </a:rPr>
              <a:t> into the DTNs! </a:t>
            </a:r>
            <a:endParaRPr lang="en-US" dirty="0">
              <a:cs typeface="Helvetica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BFDE9E-DD6D-4D39-85C0-A751C090B1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2/14/23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FADAC7-7BB2-4268-8E80-97ED4EBD4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Transfers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2CD221-7B73-40C0-965B-79F945F78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9967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5FB1D-78B1-64A7-4679-A51A873B8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Command line option - SCP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A1CC8B-9D28-0156-F6F6-DCF925FDF4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30017"/>
            <a:ext cx="10515600" cy="435873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SCP (Secure Copy Protocol) is a command line tool to transfer files/directories to, from, or between remote locations.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Simple, but useful! </a:t>
            </a:r>
          </a:p>
          <a:p>
            <a:r>
              <a:rPr lang="en-US" dirty="0"/>
              <a:t>Copying a local file to RC resources using a login node: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800" dirty="0"/>
          </a:p>
          <a:p>
            <a:r>
              <a:rPr lang="en-US" dirty="0"/>
              <a:t>Copying a directory from RC resources to local path via a DTN: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20B956-D6E1-3A28-EDFA-5FC5AEEB45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2/14/23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7E3F45-534D-D8A7-1A5F-1720C5F187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Transfers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8C787E-5154-675F-ECF3-A1DC33819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12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47AE99-CEA6-455F-F747-A5FA4A33F001}"/>
              </a:ext>
            </a:extLst>
          </p:cNvPr>
          <p:cNvSpPr txBox="1"/>
          <p:nvPr/>
        </p:nvSpPr>
        <p:spPr>
          <a:xfrm>
            <a:off x="1196808" y="3878396"/>
            <a:ext cx="8098267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 err="1">
                <a:solidFill>
                  <a:schemeClr val="accent5"/>
                </a:solidFill>
                <a:latin typeface="Consolas"/>
                <a:cs typeface="Cascadia Mono" panose="020B0609020000020004" pitchFamily="49" charset="0"/>
              </a:rPr>
              <a:t>scp</a:t>
            </a:r>
            <a:r>
              <a:rPr lang="en-US" dirty="0">
                <a:solidFill>
                  <a:schemeClr val="accent5"/>
                </a:solidFill>
                <a:latin typeface="Consolas"/>
                <a:cs typeface="Cascadia Mono" panose="020B0609020000020004" pitchFamily="49" charset="0"/>
              </a:rPr>
              <a:t> file1 &lt;username&gt;@</a:t>
            </a:r>
            <a:r>
              <a:rPr lang="en-US" dirty="0" err="1">
                <a:solidFill>
                  <a:schemeClr val="accent5"/>
                </a:solidFill>
                <a:latin typeface="Consolas"/>
                <a:cs typeface="Cascadia Mono" panose="020B0609020000020004" pitchFamily="49" charset="0"/>
              </a:rPr>
              <a:t>login.rc.colorado.edu</a:t>
            </a:r>
            <a:r>
              <a:rPr lang="en-US" dirty="0">
                <a:solidFill>
                  <a:schemeClr val="accent5"/>
                </a:solidFill>
                <a:latin typeface="Consolas"/>
                <a:cs typeface="Cascadia Mono" panose="020B0609020000020004" pitchFamily="49" charset="0"/>
              </a:rPr>
              <a:t>:&lt;remote-path&gt;</a:t>
            </a:r>
            <a:endParaRPr lang="en-US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06DECD-0A7F-6100-C92A-3F6A2135524C}"/>
              </a:ext>
            </a:extLst>
          </p:cNvPr>
          <p:cNvSpPr txBox="1"/>
          <p:nvPr/>
        </p:nvSpPr>
        <p:spPr>
          <a:xfrm>
            <a:off x="1196808" y="5043317"/>
            <a:ext cx="9744187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scp</a:t>
            </a:r>
            <a:r>
              <a:rPr lang="en-US" dirty="0">
                <a:solidFill>
                  <a:schemeClr val="accent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–r 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&lt;username&gt;@</a:t>
            </a:r>
            <a:r>
              <a:rPr lang="en-US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dtn.rc.int.colorado.edu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:&lt;path-to-directory&gt;</a:t>
            </a:r>
            <a:r>
              <a:rPr lang="en-US" dirty="0">
                <a:solidFill>
                  <a:schemeClr val="accent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&lt;local-path&gt;</a:t>
            </a:r>
            <a:r>
              <a:rPr lang="en-US" dirty="0">
                <a:solidFill>
                  <a:schemeClr val="accent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22043494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5FB1D-78B1-64A7-4679-A51A873B8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Command line option - SFTP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A1CC8B-9D28-0156-F6F6-DCF925FDF4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SFTP (Secure File Transfer Protocol) a command line tool that is similar to SCP, but provides an sftp session where both the local and remote filesystems are available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Slightly more advanced than SCP </a:t>
            </a:r>
          </a:p>
          <a:p>
            <a:r>
              <a:rPr lang="en-US" dirty="0"/>
              <a:t>Useful for multiple file/directory transfers</a:t>
            </a:r>
          </a:p>
          <a:p>
            <a:r>
              <a:rPr lang="en-US" dirty="0"/>
              <a:t>Starting a SFTP session on a local machine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Demo time!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20B956-D6E1-3A28-EDFA-5FC5AEEB45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2/14/23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7E3F45-534D-D8A7-1A5F-1720C5F187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Transfers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8C787E-5154-675F-ECF3-A1DC33819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13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2977EF-AB27-7410-D475-095ADBF5ADE5}"/>
              </a:ext>
            </a:extLst>
          </p:cNvPr>
          <p:cNvSpPr txBox="1"/>
          <p:nvPr/>
        </p:nvSpPr>
        <p:spPr>
          <a:xfrm>
            <a:off x="1189040" y="4640678"/>
            <a:ext cx="5776303" cy="40011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 dirty="0">
                <a:solidFill>
                  <a:schemeClr val="accent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sftp 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&lt;username&gt;@</a:t>
            </a: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login.rc.colorado.edu</a:t>
            </a:r>
            <a:endParaRPr lang="en-US" sz="2400" dirty="0">
              <a:solidFill>
                <a:schemeClr val="accent5"/>
              </a:solidFill>
              <a:latin typeface="Consolas" panose="020B0609020204030204" pitchFamily="49" charset="0"/>
              <a:cs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18798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2E9E8-4635-4995-889E-84B50B62D0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 Light"/>
              </a:rPr>
              <a:t>Command line option - </a:t>
            </a:r>
            <a:r>
              <a:rPr lang="en-US" dirty="0" err="1">
                <a:latin typeface="Helvetica Light"/>
              </a:rPr>
              <a:t>Rsync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21C689-98EC-0BA4-43D7-DE5736A1D6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0505"/>
            <a:ext cx="10515600" cy="44382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Rsync</a:t>
            </a:r>
            <a:r>
              <a:rPr lang="en-US" dirty="0"/>
              <a:t> (remote sync) a command line tool that offers remote and local file synchronization. </a:t>
            </a:r>
          </a:p>
          <a:p>
            <a:pPr marL="0" indent="0">
              <a:buNone/>
            </a:pPr>
            <a:endParaRPr lang="en-US" sz="1000" dirty="0"/>
          </a:p>
          <a:p>
            <a:r>
              <a:rPr lang="en-US" sz="2000" dirty="0"/>
              <a:t>Only copies the portion of the files that have changed! </a:t>
            </a:r>
          </a:p>
          <a:p>
            <a:r>
              <a:rPr lang="en-US" sz="2000" dirty="0"/>
              <a:t>Already installed on most Linux distributions and macOS</a:t>
            </a:r>
          </a:p>
          <a:p>
            <a:pPr lvl="1"/>
            <a:r>
              <a:rPr lang="en-US" sz="1800" dirty="0"/>
              <a:t>Needs to be installed on Windows</a:t>
            </a:r>
          </a:p>
          <a:p>
            <a:r>
              <a:rPr lang="en-US" sz="2000" dirty="0"/>
              <a:t>Sync RC resources to local computer</a:t>
            </a:r>
          </a:p>
          <a:p>
            <a:pPr marL="0" indent="0">
              <a:buNone/>
            </a:pPr>
            <a:endParaRPr lang="en-US" sz="2000" dirty="0"/>
          </a:p>
          <a:p>
            <a:endParaRPr lang="en-US" sz="2000" dirty="0"/>
          </a:p>
          <a:p>
            <a:pPr lvl="1"/>
            <a:r>
              <a:rPr lang="en-US" sz="1800" dirty="0">
                <a:latin typeface="Helvetica"/>
                <a:cs typeface="Helvetica"/>
              </a:rPr>
              <a:t>Flags:</a:t>
            </a:r>
          </a:p>
          <a:p>
            <a:pPr marL="914400" lvl="2" indent="0">
              <a:buNone/>
            </a:pPr>
            <a:r>
              <a:rPr lang="en-US" sz="1800" dirty="0">
                <a:solidFill>
                  <a:schemeClr val="accent5"/>
                </a:solidFill>
                <a:latin typeface="Consolas"/>
                <a:cs typeface="Helvetica"/>
              </a:rPr>
              <a:t>-v    # verbose mode</a:t>
            </a:r>
          </a:p>
          <a:p>
            <a:pPr marL="914400" lvl="2" indent="0">
              <a:buNone/>
            </a:pPr>
            <a:r>
              <a:rPr lang="en-US" sz="1800" dirty="0">
                <a:solidFill>
                  <a:schemeClr val="accent5"/>
                </a:solidFill>
                <a:latin typeface="Consolas"/>
                <a:cs typeface="Helvetica"/>
              </a:rPr>
              <a:t>-a    # archive mode</a:t>
            </a:r>
          </a:p>
          <a:p>
            <a:endParaRPr lang="en-US" sz="20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982A99-6C24-B3D4-F2E7-FCF7D0F62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2/14/23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9E3A22-2229-F686-B848-47C0BB69AC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Transfers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7A7CA1-B029-DD2F-8CFD-5FD5B55F6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14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F525C2-C31F-855E-A1F1-4352382D8ED9}"/>
              </a:ext>
            </a:extLst>
          </p:cNvPr>
          <p:cNvSpPr txBox="1"/>
          <p:nvPr/>
        </p:nvSpPr>
        <p:spPr>
          <a:xfrm>
            <a:off x="1173743" y="4224014"/>
            <a:ext cx="9552567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 err="1">
                <a:solidFill>
                  <a:schemeClr val="accent5"/>
                </a:solidFill>
                <a:latin typeface="Consolas"/>
                <a:cs typeface="Cascadia Mono" panose="020B0609020000020004" pitchFamily="49" charset="0"/>
              </a:rPr>
              <a:t>rsync</a:t>
            </a:r>
            <a:r>
              <a:rPr lang="en-US" dirty="0">
                <a:solidFill>
                  <a:schemeClr val="accent5"/>
                </a:solidFill>
                <a:latin typeface="Consolas"/>
                <a:cs typeface="Cascadia Mono" panose="020B0609020000020004" pitchFamily="49" charset="0"/>
              </a:rPr>
              <a:t> -av &lt;username&gt;@login.rc.colorado.edu:&lt;remote-path&gt; &lt;local-path&gt;  </a:t>
            </a:r>
            <a:endParaRPr lang="en-US" dirty="0">
              <a:solidFill>
                <a:schemeClr val="accent5"/>
              </a:solidFill>
              <a:latin typeface="Consolas" panose="020B0609020204030204" pitchFamily="49" charset="0"/>
              <a:cs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5418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55874-8D6A-A1EB-6B73-36C0095DE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 Light"/>
              </a:rPr>
              <a:t>Command line option - </a:t>
            </a:r>
            <a:r>
              <a:rPr lang="en-US" dirty="0" err="1">
                <a:latin typeface="Helvetica Light"/>
              </a:rPr>
              <a:t>Rclone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B04474-5F96-050C-6288-CAEEFDC02F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Rclone</a:t>
            </a:r>
            <a:r>
              <a:rPr lang="en-US" dirty="0"/>
              <a:t> is a command line tool used to manage files on cloud storage.</a:t>
            </a:r>
          </a:p>
          <a:p>
            <a:pPr marL="0" indent="0">
              <a:buNone/>
            </a:pPr>
            <a:endParaRPr lang="en-US" sz="1000" dirty="0"/>
          </a:p>
          <a:p>
            <a:r>
              <a:rPr lang="en-US" sz="2000" dirty="0"/>
              <a:t>It is compatible with all major cloud storage solutions</a:t>
            </a:r>
          </a:p>
          <a:p>
            <a:pPr lvl="1"/>
            <a:r>
              <a:rPr lang="en-US" sz="1800" dirty="0"/>
              <a:t>Supported by over 40 cloud storage products! </a:t>
            </a:r>
          </a:p>
          <a:p>
            <a:r>
              <a:rPr lang="en-US" sz="2000" dirty="0"/>
              <a:t>Created as a cloud equivalent to the UNIX commands:</a:t>
            </a:r>
          </a:p>
          <a:p>
            <a:pPr lvl="1"/>
            <a:r>
              <a:rPr lang="en-US" sz="1800" dirty="0" err="1"/>
              <a:t>rsync</a:t>
            </a:r>
            <a:r>
              <a:rPr lang="en-US" sz="1800" dirty="0"/>
              <a:t>, cp, mv, mount, ls, </a:t>
            </a:r>
            <a:r>
              <a:rPr lang="en-US" sz="1800" dirty="0" err="1"/>
              <a:t>ncdu</a:t>
            </a:r>
            <a:r>
              <a:rPr lang="en-US" sz="1800" dirty="0"/>
              <a:t>, tree, rm, and cat</a:t>
            </a:r>
          </a:p>
          <a:p>
            <a:r>
              <a:rPr lang="en-US" sz="2000" dirty="0"/>
              <a:t>Needs to be downloaded on your local machine</a:t>
            </a:r>
          </a:p>
          <a:p>
            <a:r>
              <a:rPr lang="en-US" sz="2000" dirty="0"/>
              <a:t>Requires a more involved setup process but works great!</a:t>
            </a:r>
          </a:p>
          <a:p>
            <a:pPr lvl="1"/>
            <a:r>
              <a:rPr lang="en-US" dirty="0">
                <a:latin typeface="Helvetica"/>
                <a:cs typeface="Helvetica" pitchFamily="2" charset="0"/>
                <a:hlinkClick r:id="rId2"/>
              </a:rPr>
              <a:t>https://curc.readthedocs.io/en/latest/compute/data-transfer.html#rclone</a:t>
            </a:r>
            <a:r>
              <a:rPr lang="en-US" dirty="0">
                <a:solidFill>
                  <a:srgbClr val="404040"/>
                </a:solidFill>
                <a:latin typeface="Lato" panose="020F0502020204030203" pitchFamily="34" charset="0"/>
                <a:cs typeface="Helvetica" pitchFamily="2" charset="0"/>
              </a:rPr>
              <a:t> </a:t>
            </a:r>
            <a:endParaRPr lang="en-US" dirty="0">
              <a:latin typeface="Helvetica"/>
              <a:cs typeface="Helvetica" pitchFamily="2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FE7D59-969D-9A4E-CD94-B815D8F8F3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2/14/23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7E3C28-B3CA-6CCE-7CBC-0030E38099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Transfers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AD9608-F64D-92CB-A064-FEB787CEF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15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F62C6A-CADD-0B94-8FD6-D905E06AE791}"/>
              </a:ext>
            </a:extLst>
          </p:cNvPr>
          <p:cNvSpPr txBox="1"/>
          <p:nvPr/>
        </p:nvSpPr>
        <p:spPr>
          <a:xfrm>
            <a:off x="1137445" y="5265589"/>
            <a:ext cx="4983480" cy="40011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accent1"/>
                </a:solidFill>
                <a:effectLst/>
                <a:latin typeface="SFMono-Regular"/>
              </a:rPr>
              <a:t>rclone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SFMono-Regular"/>
              </a:rPr>
              <a:t> copy rclonetest.csv aws_s3:testbucket/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</a:rPr>
              <a:t> </a:t>
            </a:r>
            <a:endParaRPr kumimoji="0" lang="en-US" altLang="en-US" sz="4800" b="0" i="0" u="none" strike="noStrike" cap="none" normalizeH="0" baseline="0" dirty="0">
              <a:ln>
                <a:noFill/>
              </a:ln>
              <a:solidFill>
                <a:schemeClr val="accent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51809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F73B7-33F1-F989-205B-D1AC968F9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 Light"/>
              </a:rPr>
              <a:t>Command line option - mounting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8A3A1B-12B1-88CC-B5FF-1AAED75285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2797"/>
            <a:ext cx="10515600" cy="448595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Mounting is the process of attaching a file system to a directory on another system.</a:t>
            </a:r>
          </a:p>
          <a:p>
            <a:pPr marL="0" indent="0">
              <a:buNone/>
            </a:pPr>
            <a:endParaRPr lang="en-US" sz="1000" dirty="0"/>
          </a:p>
          <a:p>
            <a:r>
              <a:rPr lang="en-US" dirty="0"/>
              <a:t>SSHFS (secure shell filesystem)</a:t>
            </a:r>
          </a:p>
          <a:p>
            <a:pPr lvl="1"/>
            <a:r>
              <a:rPr lang="en-US" dirty="0"/>
              <a:t>Needs to be installed on Mac and Windows (available on most Linux distributions)</a:t>
            </a:r>
          </a:p>
          <a:p>
            <a:pPr lvl="1"/>
            <a:r>
              <a:rPr lang="en-US" dirty="0"/>
              <a:t>You need to be on the campus network or VPN!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SMB (server message block)</a:t>
            </a:r>
          </a:p>
          <a:p>
            <a:pPr lvl="1"/>
            <a:r>
              <a:rPr lang="en-US" dirty="0"/>
              <a:t>Built into all major operating systems </a:t>
            </a:r>
          </a:p>
          <a:p>
            <a:pPr lvl="1"/>
            <a:r>
              <a:rPr lang="en-US" dirty="0"/>
              <a:t>You need to be on the campus network or VPN!</a:t>
            </a:r>
          </a:p>
          <a:p>
            <a:pPr lvl="1"/>
            <a:r>
              <a:rPr lang="en-US" dirty="0"/>
              <a:t>Contact us if you want to use this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9745FF-9F56-F5A4-E744-BD2DA8143C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2/14/23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DE279C-9E8F-27F2-77F4-FF0BEBCA1C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Transfers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816946-8AC7-E7BD-66B1-5385A6ED06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16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73029E-6513-D82B-03AF-6881D853D734}"/>
              </a:ext>
            </a:extLst>
          </p:cNvPr>
          <p:cNvSpPr txBox="1"/>
          <p:nvPr/>
        </p:nvSpPr>
        <p:spPr>
          <a:xfrm>
            <a:off x="1394833" y="3730425"/>
            <a:ext cx="8345515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accent5"/>
                </a:solidFill>
                <a:latin typeface="Consolas"/>
              </a:rPr>
              <a:t>sshfs &lt;username&gt;@</a:t>
            </a:r>
            <a:r>
              <a:rPr lang="en-US" dirty="0" err="1">
                <a:solidFill>
                  <a:schemeClr val="accent5"/>
                </a:solidFill>
                <a:latin typeface="Consolas"/>
              </a:rPr>
              <a:t>login.rc.colorado.edu</a:t>
            </a:r>
            <a:r>
              <a:rPr lang="en-US" dirty="0">
                <a:solidFill>
                  <a:schemeClr val="accent5"/>
                </a:solidFill>
                <a:latin typeface="Consolas"/>
              </a:rPr>
              <a:t>:&lt;path&gt; &lt;local-mountpoint&gt;</a:t>
            </a:r>
          </a:p>
        </p:txBody>
      </p:sp>
    </p:spTree>
    <p:extLst>
      <p:ext uri="{BB962C8B-B14F-4D97-AF65-F5344CB8AC3E}">
        <p14:creationId xmlns:p14="http://schemas.microsoft.com/office/powerpoint/2010/main" val="27551251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37B876-ABD4-3A2B-46C5-F921265EE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8442" y="2416561"/>
            <a:ext cx="6135116" cy="1325563"/>
          </a:xfrm>
        </p:spPr>
        <p:txBody>
          <a:bodyPr/>
          <a:lstStyle/>
          <a:p>
            <a:r>
              <a:rPr lang="en-US" dirty="0"/>
              <a:t>GUI based options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8D1DA4-B360-FF49-AA59-89B1B9C95E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2/14/23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1B1EDF-5DDA-C006-DEA7-930506BB66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Transfers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08FD80-E35B-E957-28B9-82A259CD8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44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362652-757C-4D90-9BCE-43812E79B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GUI option - Open OnDemand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8940A2-46DB-40F4-A4EC-581CA99A7C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34317"/>
            <a:ext cx="10515600" cy="3754437"/>
          </a:xfrm>
        </p:spPr>
        <p:txBody>
          <a:bodyPr/>
          <a:lstStyle/>
          <a:p>
            <a:r>
              <a:rPr lang="en-US" dirty="0"/>
              <a:t>No command line required!</a:t>
            </a:r>
          </a:p>
          <a:p>
            <a:pPr lvl="1"/>
            <a:r>
              <a:rPr lang="en-US" dirty="0">
                <a:hlinkClick r:id="rId2"/>
              </a:rPr>
              <a:t>http://ondemand.rc.colorado.edu/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http://ondemand-rmacc.rc.colorado.edu/</a:t>
            </a:r>
            <a:r>
              <a:rPr lang="en-US" dirty="0"/>
              <a:t> </a:t>
            </a:r>
          </a:p>
          <a:p>
            <a:r>
              <a:rPr lang="en-US" dirty="0"/>
              <a:t>File management</a:t>
            </a:r>
          </a:p>
          <a:p>
            <a:pPr lvl="1"/>
            <a:r>
              <a:rPr lang="en-US" dirty="0"/>
              <a:t>Create, Delete, Move, and Rename </a:t>
            </a:r>
          </a:p>
          <a:p>
            <a:r>
              <a:rPr lang="en-US" dirty="0"/>
              <a:t>File transfers</a:t>
            </a:r>
          </a:p>
          <a:p>
            <a:pPr lvl="1"/>
            <a:r>
              <a:rPr lang="en-US" dirty="0"/>
              <a:t>Upload and Download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6DF87D-786B-43A9-929B-9D6EB4BFC2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2/14/23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A15691-4949-4873-B5E5-789542B813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Transfers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E900C8-67FA-4429-AB1D-9992F4E77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18</a:t>
            </a:fld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875D6111-5F3B-450A-9878-0DA47A2B0B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87746" y="2355357"/>
            <a:ext cx="4066054" cy="1059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4918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8C3946-2378-4880-9DA0-E83466F01B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2/14/23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4CC547-4BBE-49D8-8D3B-9E33D38A8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Transfers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E7B56D-9D16-4AC8-BC26-FF8F68ED3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19</a:t>
            </a:fld>
            <a:endParaRPr lang="en-US"/>
          </a:p>
        </p:txBody>
      </p:sp>
      <p:pic>
        <p:nvPicPr>
          <p:cNvPr id="8" name="Content Placeholder 7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3AE89E7D-B5FE-41CD-B32F-31CBC7F77B98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 rotWithShape="1">
          <a:blip r:embed="rId2"/>
          <a:srcRect r="52245"/>
          <a:stretch/>
        </p:blipFill>
        <p:spPr>
          <a:xfrm>
            <a:off x="355949" y="952096"/>
            <a:ext cx="2906713" cy="4162426"/>
          </a:xfrm>
          <a:prstGeom prst="rect">
            <a:avLst/>
          </a:prstGeom>
          <a:ln>
            <a:noFill/>
          </a:ln>
          <a:effectLst>
            <a:outerShdw blurRad="127000" dist="635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 descr="Graphical user interface, table&#10;&#10;Description automatically generated">
            <a:extLst>
              <a:ext uri="{FF2B5EF4-FFF2-40B4-BE49-F238E27FC236}">
                <a16:creationId xmlns:a16="http://schemas.microsoft.com/office/drawing/2014/main" id="{631CAFAE-44A9-4482-9487-460A404370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8120" y="952096"/>
            <a:ext cx="8388927" cy="4162425"/>
          </a:xfrm>
          <a:prstGeom prst="rect">
            <a:avLst/>
          </a:prstGeom>
          <a:ln>
            <a:noFill/>
          </a:ln>
          <a:effectLst>
            <a:outerShdw blurRad="127000" dist="635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299242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51827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>
                <a:latin typeface="Helvetica"/>
                <a:cs typeface="Helvetica"/>
              </a:rPr>
              <a:t>Brandon Reyes</a:t>
            </a:r>
          </a:p>
          <a:p>
            <a:pPr>
              <a:buFont typeface="Wingdings" pitchFamily="2" charset="2"/>
              <a:buChar char="§"/>
            </a:pPr>
            <a:r>
              <a:rPr lang="en-US" i="1" dirty="0">
                <a:latin typeface="Helvetica"/>
                <a:cs typeface="Helvetica"/>
              </a:rPr>
              <a:t>email: brre2566@colorado.edu</a:t>
            </a:r>
          </a:p>
          <a:p>
            <a:pPr>
              <a:buFont typeface="Wingdings" pitchFamily="2" charset="2"/>
              <a:buChar char="§"/>
            </a:pPr>
            <a:r>
              <a:rPr lang="en-US" sz="2400" i="1" spc="-20" dirty="0">
                <a:latin typeface="Helvetica" pitchFamily="2" charset="0"/>
                <a:cs typeface="Tahoma"/>
              </a:rPr>
              <a:t>RC Homepage: </a:t>
            </a:r>
            <a:r>
              <a:rPr lang="en-US" sz="2400" i="1" spc="-20" dirty="0">
                <a:solidFill>
                  <a:schemeClr val="bg1">
                    <a:lumMod val="65000"/>
                  </a:schemeClr>
                </a:solidFill>
                <a:latin typeface="Helvetica" pitchFamily="2" charset="0"/>
                <a:cs typeface="Tahoma"/>
                <a:hlinkClick r:id="rId2"/>
              </a:rPr>
              <a:t>https://www.colorado.edu/rc</a:t>
            </a:r>
            <a:r>
              <a:rPr lang="en-US" sz="2400" i="1" spc="-20" dirty="0">
                <a:solidFill>
                  <a:schemeClr val="bg1">
                    <a:lumMod val="65000"/>
                  </a:schemeClr>
                </a:solidFill>
                <a:latin typeface="Helvetica" pitchFamily="2" charset="0"/>
                <a:cs typeface="Tahoma"/>
              </a:rPr>
              <a:t> </a:t>
            </a:r>
            <a:endParaRPr lang="en-US" sz="2400" i="1" spc="-20" dirty="0">
              <a:solidFill>
                <a:schemeClr val="bg1">
                  <a:lumMod val="65000"/>
                </a:schemeClr>
              </a:solidFill>
              <a:cs typeface="Tahoma"/>
            </a:endParaRPr>
          </a:p>
          <a:p>
            <a:pPr marL="0" indent="0" algn="ctr">
              <a:buNone/>
            </a:pPr>
            <a:endParaRPr lang="en-US" spc="-20" dirty="0">
              <a:cs typeface="Tahoma"/>
            </a:endParaRPr>
          </a:p>
          <a:p>
            <a:pPr marL="0" indent="0">
              <a:buNone/>
            </a:pPr>
            <a:r>
              <a:rPr lang="en-US" sz="2400" spc="-20" dirty="0">
                <a:latin typeface="Helvetica" pitchFamily="2" charset="0"/>
                <a:cs typeface="Tahoma"/>
              </a:rPr>
              <a:t>Slides available on GitHub:</a:t>
            </a:r>
          </a:p>
          <a:p>
            <a:pPr marL="0" indent="0">
              <a:buNone/>
            </a:pPr>
            <a:r>
              <a:rPr lang="en-US" sz="2400" spc="-20" dirty="0">
                <a:latin typeface="Helvetica" pitchFamily="2" charset="0"/>
                <a:cs typeface="Tahoma"/>
              </a:rPr>
              <a:t> </a:t>
            </a:r>
            <a:r>
              <a:rPr lang="en-US" sz="2400" spc="-20" dirty="0">
                <a:latin typeface="Helvetica" pitchFamily="2" charset="0"/>
                <a:cs typeface="Tahoma"/>
                <a:hlinkClick r:id="rId3"/>
              </a:rPr>
              <a:t>Summer_Camp_2023/</a:t>
            </a:r>
            <a:r>
              <a:rPr lang="en-US" sz="2400" spc="-20" dirty="0" err="1">
                <a:latin typeface="Helvetica" pitchFamily="2" charset="0"/>
                <a:cs typeface="Tahoma"/>
                <a:hlinkClick r:id="rId3"/>
              </a:rPr>
              <a:t>Day_Two</a:t>
            </a:r>
            <a:r>
              <a:rPr lang="en-US" sz="2400" spc="-20" dirty="0">
                <a:latin typeface="Helvetica" pitchFamily="2" charset="0"/>
                <a:cs typeface="Tahoma"/>
                <a:hlinkClick r:id="rId3"/>
              </a:rPr>
              <a:t>/</a:t>
            </a:r>
            <a:r>
              <a:rPr lang="en-US" sz="2400" spc="-20" dirty="0" err="1">
                <a:latin typeface="Helvetica" pitchFamily="2" charset="0"/>
                <a:cs typeface="Tahoma"/>
                <a:hlinkClick r:id="rId3"/>
              </a:rPr>
              <a:t>Transferring_your_data</a:t>
            </a:r>
            <a:r>
              <a:rPr lang="en-US" sz="2400" spc="-20" dirty="0">
                <a:latin typeface="Helvetica" pitchFamily="2" charset="0"/>
                <a:cs typeface="Tahoma"/>
                <a:hlinkClick r:id="rId3"/>
              </a:rPr>
              <a:t>/slides</a:t>
            </a:r>
            <a:endParaRPr lang="en-US" sz="2400" spc="-20" dirty="0">
              <a:latin typeface="Helvetica" pitchFamily="2" charset="0"/>
              <a:cs typeface="Tahoma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4976AF6-DA28-4E4C-8A41-27B751689041}"/>
              </a:ext>
            </a:extLst>
          </p:cNvPr>
          <p:cNvCxnSpPr>
            <a:cxnSpLocks/>
          </p:cNvCxnSpPr>
          <p:nvPr/>
        </p:nvCxnSpPr>
        <p:spPr>
          <a:xfrm>
            <a:off x="486888" y="1360914"/>
            <a:ext cx="1124593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57397C-DB85-CA45-81F7-95E3A2998B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2/14/23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DEF029-AE26-2C46-B5E0-BF9F380158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Transfers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A4ED4B-B349-404A-A5C5-6D14BE0DCD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5873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4FCCE0C-696E-078C-5FD0-FB6106A99F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2/14/23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3BB7588-4CCB-CC36-DF4A-A25916297C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Transfers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EEE338-206C-5B56-4C2E-706C797E8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20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0836BD-1012-B7D1-B07A-5296E0B9CDF0}"/>
              </a:ext>
            </a:extLst>
          </p:cNvPr>
          <p:cNvSpPr txBox="1"/>
          <p:nvPr/>
        </p:nvSpPr>
        <p:spPr>
          <a:xfrm>
            <a:off x="3889259" y="2659559"/>
            <a:ext cx="441281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Let’s take a look!</a:t>
            </a:r>
          </a:p>
        </p:txBody>
      </p:sp>
    </p:spTree>
    <p:extLst>
      <p:ext uri="{BB962C8B-B14F-4D97-AF65-F5344CB8AC3E}">
        <p14:creationId xmlns:p14="http://schemas.microsoft.com/office/powerpoint/2010/main" val="37671314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54F94B-7697-4EF8-9AB1-8C12E132A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GUI option - Globus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1603FE-E471-44DA-BC33-ABE088257A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4835"/>
            <a:ext cx="10515600" cy="443079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>
                <a:latin typeface="Helvetica"/>
                <a:cs typeface="Helvetica"/>
              </a:rPr>
              <a:t>Globus is a service that allows for users to reliably move, share, and discover data</a:t>
            </a:r>
          </a:p>
          <a:p>
            <a:r>
              <a:rPr lang="en-US" dirty="0">
                <a:latin typeface="Helvetica"/>
                <a:cs typeface="Helvetica"/>
              </a:rPr>
              <a:t>There does exists a command line version (not covered here)</a:t>
            </a:r>
          </a:p>
          <a:p>
            <a:r>
              <a:rPr lang="en-US" dirty="0">
                <a:latin typeface="Helvetica"/>
                <a:cs typeface="Helvetica"/>
              </a:rPr>
              <a:t>Our recommended way to transfer data </a:t>
            </a:r>
            <a:endParaRPr lang="en-US" dirty="0">
              <a:cs typeface="Helvetica"/>
            </a:endParaRPr>
          </a:p>
          <a:p>
            <a:pPr lvl="1"/>
            <a:r>
              <a:rPr lang="en-US" dirty="0"/>
              <a:t>Stable and fast data transfers</a:t>
            </a:r>
          </a:p>
          <a:p>
            <a:pPr lvl="1"/>
            <a:r>
              <a:rPr lang="en-US" dirty="0"/>
              <a:t>Transfers continue if a user disconnects</a:t>
            </a:r>
          </a:p>
          <a:p>
            <a:pPr lvl="1"/>
            <a:r>
              <a:rPr lang="en-US" dirty="0">
                <a:latin typeface="Helvetica"/>
                <a:cs typeface="Helvetica"/>
              </a:rPr>
              <a:t>Web GUI or Globus Connect Personal GUI</a:t>
            </a:r>
          </a:p>
          <a:p>
            <a:r>
              <a:rPr lang="en-US" dirty="0">
                <a:latin typeface="Helvetica"/>
                <a:cs typeface="Helvetica"/>
              </a:rPr>
              <a:t>Supported on all major operating systems</a:t>
            </a:r>
          </a:p>
          <a:p>
            <a:pPr lvl="1"/>
            <a:r>
              <a:rPr lang="en-US" dirty="0">
                <a:latin typeface="Helvetica"/>
                <a:cs typeface="Helvetica"/>
              </a:rPr>
              <a:t>Works well with cloud storage providers</a:t>
            </a:r>
          </a:p>
          <a:p>
            <a:pPr lvl="1"/>
            <a:endParaRPr lang="en-US" dirty="0">
              <a:latin typeface="Helvetica"/>
              <a:cs typeface="Helvetica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0F090B-B9C3-4B28-8BAB-DA4372685B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2/14/23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E45ADC-5C02-465D-8DE5-648DF9DE6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Transfers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FADCDA-898F-4AEC-908B-15D76F0B08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21</a:t>
            </a:fld>
            <a:endParaRPr lang="en-US"/>
          </a:p>
        </p:txBody>
      </p:sp>
      <p:pic>
        <p:nvPicPr>
          <p:cNvPr id="14" name="Picture 13" descr="A picture containing drawing, food&#10;&#10;Description automatically generated">
            <a:extLst>
              <a:ext uri="{FF2B5EF4-FFF2-40B4-BE49-F238E27FC236}">
                <a16:creationId xmlns:a16="http://schemas.microsoft.com/office/drawing/2014/main" id="{49B39811-EC40-4EE9-9890-908A598E24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8800" y="3740233"/>
            <a:ext cx="1905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5163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FC202-DADB-4548-8531-414B1195F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Globus 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1E7F7A-C855-4D2B-97B5-8656E98D3B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651435" cy="416312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Globus login is simple and quick: </a:t>
            </a:r>
            <a:r>
              <a:rPr lang="en-US" dirty="0">
                <a:hlinkClick r:id="rId2"/>
              </a:rPr>
              <a:t>https://app.globus.org</a:t>
            </a:r>
            <a:endParaRPr lang="en-US" dirty="0"/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latin typeface="Helvetica"/>
                <a:cs typeface="Helvetica"/>
              </a:rPr>
              <a:t>CU Boulder users - select “University of Colorado at Boulder” in the dropdown menu</a:t>
            </a:r>
          </a:p>
          <a:p>
            <a:pPr lvl="2"/>
            <a:r>
              <a:rPr lang="en-US" dirty="0">
                <a:latin typeface="Helvetica"/>
                <a:cs typeface="Helvetica"/>
              </a:rPr>
              <a:t>Other institutions should select “ACCESS”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Login with your credentials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Continue with onscreen prompts until you are brought to the Globus </a:t>
            </a:r>
            <a:r>
              <a:rPr lang="en-US" dirty="0" err="1"/>
              <a:t>WebGUI</a:t>
            </a:r>
            <a:endParaRPr lang="en-US" dirty="0"/>
          </a:p>
          <a:p>
            <a:r>
              <a:rPr lang="en-US" dirty="0"/>
              <a:t>Installing a Globus Endpoint on your local machine</a:t>
            </a:r>
          </a:p>
          <a:p>
            <a:pPr lvl="1"/>
            <a:r>
              <a:rPr lang="en-US" dirty="0"/>
              <a:t>Required if you want to transfer data to your machine </a:t>
            </a:r>
          </a:p>
          <a:p>
            <a:pPr lvl="1"/>
            <a:r>
              <a:rPr lang="en-US" dirty="0"/>
              <a:t>Navigate to </a:t>
            </a:r>
            <a:r>
              <a:rPr lang="en-US" dirty="0">
                <a:hlinkClick r:id="rId3"/>
              </a:rPr>
              <a:t>https://www.globus.org/globus-connect-personal</a:t>
            </a:r>
            <a:r>
              <a:rPr lang="en-US" dirty="0"/>
              <a:t> </a:t>
            </a:r>
          </a:p>
          <a:p>
            <a:pPr lvl="2"/>
            <a:r>
              <a:rPr lang="en-US" dirty="0"/>
              <a:t>Click on operating system specific version and follow install instructions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20F75C-A166-481E-9B0D-991F7F1D05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2/14/23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5AC1EE-FA8F-49D9-82AD-4F0FB1B43E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Transfers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D9CB23-D332-4962-81EE-5B88492141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4191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010292-6429-44BD-A19D-52CD591D8E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2/14/23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DB0A94-1E36-4337-8F32-686E825E88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Transfers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6825BF-8A82-4C2F-840D-2B3D3E611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23</a:t>
            </a:fld>
            <a:endParaRPr lang="en-US"/>
          </a:p>
        </p:txBody>
      </p:sp>
      <p:pic>
        <p:nvPicPr>
          <p:cNvPr id="8" name="Content Placeholder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BB46F73E-801A-48EF-9666-0ABDEEF1B6A8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473914" y="651635"/>
            <a:ext cx="5622085" cy="18535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2CEC14A5-6B16-4483-A480-93527FC538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915" y="2648400"/>
            <a:ext cx="5622085" cy="105385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40C305DC-5813-4856-B633-B26D95301F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8591" y="1956355"/>
            <a:ext cx="5618986" cy="18535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Picture 13" descr="A screenshot of a cell phone&#10;&#10;Description automatically generated">
            <a:extLst>
              <a:ext uri="{FF2B5EF4-FFF2-40B4-BE49-F238E27FC236}">
                <a16:creationId xmlns:a16="http://schemas.microsoft.com/office/drawing/2014/main" id="{F006FAD2-167D-4CB0-90A4-B808E3C95E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8591" y="3967347"/>
            <a:ext cx="5618986" cy="16163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643016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64AD5DF-BEC3-3C28-CBBA-76F111D17A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2/14/23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409383-BBFF-E670-6686-702E65DC9A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Transfers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1C45CA-C179-333B-BA05-1D044E4F59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24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46809F-714D-2A59-AF8E-185328156A87}"/>
              </a:ext>
            </a:extLst>
          </p:cNvPr>
          <p:cNvSpPr txBox="1"/>
          <p:nvPr/>
        </p:nvSpPr>
        <p:spPr>
          <a:xfrm>
            <a:off x="3749977" y="2659559"/>
            <a:ext cx="453784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Let’s check it out!</a:t>
            </a:r>
          </a:p>
        </p:txBody>
      </p:sp>
    </p:spTree>
    <p:extLst>
      <p:ext uri="{BB962C8B-B14F-4D97-AF65-F5344CB8AC3E}">
        <p14:creationId xmlns:p14="http://schemas.microsoft.com/office/powerpoint/2010/main" val="37657946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EA5B64-4059-3285-8EFB-14DABF6C6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"/>
                <a:cs typeface="Helvetica"/>
              </a:rPr>
              <a:t>The </a:t>
            </a:r>
            <a:r>
              <a:rPr lang="en-US" dirty="0" err="1">
                <a:latin typeface="Helvetica"/>
                <a:cs typeface="Helvetica"/>
              </a:rPr>
              <a:t>PetaLibrary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C8F9D6-B1F2-379E-9C65-B4C4A0559C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4359"/>
            <a:ext cx="9212249" cy="441439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</a:t>
            </a:r>
            <a:r>
              <a:rPr lang="en-US" dirty="0" err="1"/>
              <a:t>PetaLibrary</a:t>
            </a:r>
            <a:r>
              <a:rPr lang="en-US" dirty="0"/>
              <a:t> is a CU Boulder Research Computing service</a:t>
            </a:r>
          </a:p>
          <a:p>
            <a:pPr marL="0" indent="0">
              <a:buNone/>
            </a:pPr>
            <a:endParaRPr lang="en-US" sz="1000" dirty="0"/>
          </a:p>
          <a:p>
            <a:r>
              <a:rPr lang="en-US" dirty="0"/>
              <a:t>Expands the amount of storage space available to you</a:t>
            </a:r>
          </a:p>
          <a:p>
            <a:pPr lvl="1"/>
            <a:r>
              <a:rPr lang="en-US" dirty="0"/>
              <a:t>Confidential data should not be stored on </a:t>
            </a:r>
            <a:r>
              <a:rPr lang="en-US" dirty="0" err="1"/>
              <a:t>PetaLibrary</a:t>
            </a:r>
            <a:r>
              <a:rPr lang="en-US" dirty="0"/>
              <a:t>!!</a:t>
            </a:r>
          </a:p>
          <a:p>
            <a:r>
              <a:rPr lang="en-US" dirty="0"/>
              <a:t>Aims to work seamlessly with all RC resources </a:t>
            </a:r>
          </a:p>
          <a:p>
            <a:r>
              <a:rPr lang="en-US" dirty="0"/>
              <a:t>Supports the storage, archival, and sharing of data </a:t>
            </a:r>
          </a:p>
          <a:p>
            <a:r>
              <a:rPr lang="en-US" dirty="0"/>
              <a:t>Available at a subsidized cost for researchers affiliated with University of Colorado </a:t>
            </a:r>
          </a:p>
          <a:p>
            <a:r>
              <a:rPr lang="en-US" dirty="0"/>
              <a:t>New customer’s initial upper limit:</a:t>
            </a:r>
          </a:p>
          <a:p>
            <a:pPr lvl="1"/>
            <a:r>
              <a:rPr lang="en-US" dirty="0"/>
              <a:t>200 TB for Active storage (available to compute resources)</a:t>
            </a:r>
          </a:p>
          <a:p>
            <a:pPr lvl="1"/>
            <a:r>
              <a:rPr lang="en-US" dirty="0"/>
              <a:t>100 TB for Archive storage (</a:t>
            </a:r>
            <a:r>
              <a:rPr lang="en-US" dirty="0">
                <a:solidFill>
                  <a:srgbClr val="FF0000"/>
                </a:solidFill>
              </a:rPr>
              <a:t>not </a:t>
            </a:r>
            <a:r>
              <a:rPr lang="en-US" dirty="0"/>
              <a:t>available to compute resources)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234A0C-9A3A-EC9A-D90A-DDAD4A6185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2/14/23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4190F6-D330-E88E-5829-73036E627F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Transfers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B5FB5F-F63E-3A10-9012-E60C36D29F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983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85748-9C63-423A-A396-4F46F0242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Helvetica Light"/>
              </a:rPr>
              <a:t>Sharing Data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C8AFC1-1802-49BE-A54D-0532C0DDD1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RC Users on RC resources</a:t>
            </a:r>
          </a:p>
          <a:p>
            <a:pPr lvl="1"/>
            <a:r>
              <a:rPr lang="en-US" dirty="0">
                <a:latin typeface="Helvetica"/>
                <a:cs typeface="Helvetica"/>
              </a:rPr>
              <a:t>Send a request and a list of the users to </a:t>
            </a:r>
            <a:r>
              <a:rPr lang="en-US" spc="-20" dirty="0">
                <a:solidFill>
                  <a:schemeClr val="bg1">
                    <a:lumMod val="65000"/>
                  </a:schemeClr>
                </a:solidFill>
                <a:cs typeface="Tahoma"/>
                <a:hlinkClick r:id="rId2"/>
              </a:rPr>
              <a:t>rc-help@colorado.edu</a:t>
            </a:r>
            <a:r>
              <a:rPr lang="en-US" spc="-20" dirty="0">
                <a:solidFill>
                  <a:schemeClr val="bg1">
                    <a:lumMod val="65000"/>
                  </a:schemeClr>
                </a:solidFill>
                <a:cs typeface="Tahoma"/>
              </a:rPr>
              <a:t> </a:t>
            </a:r>
            <a:endParaRPr lang="en-US" dirty="0">
              <a:latin typeface="Helvetica"/>
              <a:cs typeface="Helvetica"/>
            </a:endParaRPr>
          </a:p>
          <a:p>
            <a:pPr lvl="2"/>
            <a:r>
              <a:rPr lang="en-US" dirty="0">
                <a:latin typeface="Helvetica"/>
                <a:cs typeface="Helvetica"/>
              </a:rPr>
              <a:t>RC will place the chosen users in your Linux group</a:t>
            </a:r>
          </a:p>
          <a:p>
            <a:pPr lvl="3"/>
            <a:r>
              <a:rPr lang="en-US" dirty="0">
                <a:latin typeface="Helvetica"/>
                <a:cs typeface="Helvetica"/>
              </a:rPr>
              <a:t>Allows them to see your scratch and project directories</a:t>
            </a:r>
          </a:p>
          <a:p>
            <a:pPr lvl="3"/>
            <a:r>
              <a:rPr lang="en-US" dirty="0">
                <a:latin typeface="Helvetica"/>
                <a:cs typeface="Helvetica"/>
              </a:rPr>
              <a:t>You can set permissions in the space, so items are hidden</a:t>
            </a:r>
          </a:p>
          <a:p>
            <a:pPr lvl="1"/>
            <a:r>
              <a:rPr lang="en-US" dirty="0">
                <a:latin typeface="Helvetica"/>
                <a:cs typeface="Helvetica"/>
              </a:rPr>
              <a:t>On-premise collaborators can also access Petalibrary files with Globus Shared Endpoints</a:t>
            </a:r>
          </a:p>
          <a:p>
            <a:r>
              <a:rPr lang="en-US" dirty="0"/>
              <a:t>Off-premise collaborators</a:t>
            </a:r>
          </a:p>
          <a:p>
            <a:pPr lvl="1"/>
            <a:r>
              <a:rPr lang="en-US" dirty="0"/>
              <a:t>Data sharing is only available if you have a </a:t>
            </a:r>
            <a:r>
              <a:rPr lang="en-US" dirty="0" err="1"/>
              <a:t>PetaLibrary</a:t>
            </a:r>
            <a:r>
              <a:rPr lang="en-US" dirty="0"/>
              <a:t> allocation</a:t>
            </a:r>
          </a:p>
          <a:p>
            <a:pPr lvl="2"/>
            <a:r>
              <a:rPr lang="en-US" dirty="0">
                <a:latin typeface="Helvetica"/>
                <a:cs typeface="Helvetica"/>
              </a:rPr>
              <a:t>Data transfer is done through Globus Shared Endpoints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D5C59F-86D1-402B-B02F-65F10BF4AE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2/14/23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89B662-CC1C-4434-950F-A95D7E11B1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Transfers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5BA0A0-7B41-4707-B792-2039DC7E1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8210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85748-9C63-423A-A396-4F46F0242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Helvetica Light"/>
              </a:rPr>
              <a:t>Unix Groups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C8AFC1-1802-49BE-A54D-0532C0DDD1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latin typeface="Helvetica"/>
                <a:cs typeface="Helvetica"/>
              </a:rPr>
              <a:t>Unix Groups</a:t>
            </a:r>
          </a:p>
          <a:p>
            <a:pPr lvl="1"/>
            <a:r>
              <a:rPr lang="en-US" dirty="0">
                <a:latin typeface="Helvetica"/>
                <a:cs typeface="Helvetica"/>
              </a:rPr>
              <a:t>3 Levels of permissions:</a:t>
            </a:r>
          </a:p>
          <a:p>
            <a:pPr lvl="2"/>
            <a:r>
              <a:rPr lang="en-US" dirty="0">
                <a:latin typeface="Helvetica"/>
                <a:cs typeface="Helvetica"/>
              </a:rPr>
              <a:t>User</a:t>
            </a:r>
          </a:p>
          <a:p>
            <a:pPr lvl="2"/>
            <a:r>
              <a:rPr lang="en-US" dirty="0">
                <a:latin typeface="Helvetica"/>
                <a:cs typeface="Helvetica"/>
              </a:rPr>
              <a:t>Group</a:t>
            </a:r>
          </a:p>
          <a:p>
            <a:pPr lvl="2"/>
            <a:r>
              <a:rPr lang="en-US" dirty="0">
                <a:latin typeface="Helvetica"/>
                <a:cs typeface="Helvetica"/>
              </a:rPr>
              <a:t>Other</a:t>
            </a:r>
          </a:p>
          <a:p>
            <a:pPr lvl="1"/>
            <a:r>
              <a:rPr lang="en-US" dirty="0">
                <a:latin typeface="Helvetica"/>
                <a:cs typeface="Helvetica"/>
              </a:rPr>
              <a:t>All users have a group associated with their username</a:t>
            </a:r>
          </a:p>
          <a:p>
            <a:pPr lvl="1"/>
            <a:r>
              <a:rPr lang="en-US" dirty="0">
                <a:latin typeface="Helvetica"/>
                <a:cs typeface="Helvetica"/>
              </a:rPr>
              <a:t>Permissions can be set for an individual file with the</a:t>
            </a:r>
            <a:r>
              <a:rPr lang="en-US" dirty="0">
                <a:solidFill>
                  <a:schemeClr val="accent5"/>
                </a:solidFill>
                <a:latin typeface="Helvetica"/>
                <a:cs typeface="Helvetica"/>
              </a:rPr>
              <a:t> </a:t>
            </a:r>
            <a:r>
              <a:rPr lang="en-US" dirty="0" err="1">
                <a:solidFill>
                  <a:schemeClr val="accent5"/>
                </a:solidFill>
                <a:latin typeface="Consolas"/>
                <a:cs typeface="Helvetica"/>
              </a:rPr>
              <a:t>chmod</a:t>
            </a:r>
            <a:r>
              <a:rPr lang="en-US" dirty="0">
                <a:solidFill>
                  <a:schemeClr val="accent5"/>
                </a:solidFill>
                <a:latin typeface="Helvetica"/>
                <a:cs typeface="Helvetica"/>
              </a:rPr>
              <a:t> </a:t>
            </a:r>
            <a:r>
              <a:rPr lang="en-US" dirty="0">
                <a:latin typeface="Helvetica"/>
                <a:cs typeface="Helvetica"/>
              </a:rPr>
              <a:t>command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D5C59F-86D1-402B-B02F-65F10BF4AE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2/14/23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89B662-CC1C-4434-950F-A95D7E11B1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Transfers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5BA0A0-7B41-4707-B792-2039DC7E1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27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30BDE7-2F9E-4EF5-9A21-91FC8DBB308D}"/>
              </a:ext>
            </a:extLst>
          </p:cNvPr>
          <p:cNvSpPr txBox="1"/>
          <p:nvPr/>
        </p:nvSpPr>
        <p:spPr>
          <a:xfrm>
            <a:off x="1073738" y="4412352"/>
            <a:ext cx="9457339" cy="40011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 dirty="0" err="1">
                <a:solidFill>
                  <a:schemeClr val="accent5"/>
                </a:solidFill>
                <a:latin typeface="Consolas"/>
              </a:rPr>
              <a:t>chmod</a:t>
            </a:r>
            <a:r>
              <a:rPr lang="en-US" sz="2000" dirty="0">
                <a:solidFill>
                  <a:schemeClr val="accent5"/>
                </a:solidFill>
                <a:latin typeface="Consolas"/>
              </a:rPr>
              <a:t> </a:t>
            </a:r>
            <a:r>
              <a:rPr lang="en-US" sz="2000" dirty="0" err="1">
                <a:solidFill>
                  <a:schemeClr val="accent5"/>
                </a:solidFill>
                <a:latin typeface="Consolas"/>
              </a:rPr>
              <a:t>g+rx</a:t>
            </a:r>
            <a:r>
              <a:rPr lang="en-US" sz="2000" dirty="0">
                <a:solidFill>
                  <a:schemeClr val="accent5"/>
                </a:solidFill>
                <a:latin typeface="Consolas"/>
              </a:rPr>
              <a:t> file.exe</a:t>
            </a:r>
          </a:p>
        </p:txBody>
      </p:sp>
    </p:spTree>
    <p:extLst>
      <p:ext uri="{BB962C8B-B14F-4D97-AF65-F5344CB8AC3E}">
        <p14:creationId xmlns:p14="http://schemas.microsoft.com/office/powerpoint/2010/main" val="23174798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90A8D5-78D0-45DC-A1A9-B38B955BA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Globus Shared Endpoints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37D284-E949-488F-AEA2-34685743F8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latin typeface="Helvetica"/>
                <a:cs typeface="Helvetica"/>
              </a:rPr>
              <a:t>Globus offers ‘shared endpoints’ which don’t require a user to have an account with RC.</a:t>
            </a:r>
          </a:p>
          <a:p>
            <a:r>
              <a:rPr lang="en-US" dirty="0">
                <a:latin typeface="Helvetica"/>
                <a:cs typeface="Helvetica"/>
              </a:rPr>
              <a:t>RC provides this capability for easy access of Data.</a:t>
            </a:r>
          </a:p>
          <a:p>
            <a:r>
              <a:rPr lang="en-US" dirty="0" err="1">
                <a:latin typeface="Helvetica"/>
                <a:cs typeface="Helvetica"/>
              </a:rPr>
              <a:t>PetaLibrary</a:t>
            </a:r>
            <a:r>
              <a:rPr lang="en-US" dirty="0">
                <a:latin typeface="Helvetica"/>
                <a:cs typeface="Helvetica"/>
              </a:rPr>
              <a:t> exclusive!</a:t>
            </a:r>
          </a:p>
          <a:p>
            <a:r>
              <a:rPr lang="en-US" dirty="0"/>
              <a:t>Generates a shared collection that can be accessed with a link.</a:t>
            </a:r>
          </a:p>
          <a:p>
            <a:pPr lvl="1"/>
            <a:r>
              <a:rPr lang="en-US" dirty="0"/>
              <a:t>See </a:t>
            </a:r>
            <a:r>
              <a:rPr lang="en-US" b="0" i="0" u="none" strike="noStrike" dirty="0">
                <a:effectLst/>
                <a:latin typeface="Slack-Lato"/>
                <a:hlinkClick r:id="rId2"/>
              </a:rPr>
              <a:t>https://scholar.colorado.edu/concern/datasets/9593tw13k</a:t>
            </a:r>
            <a:endParaRPr lang="en-US" dirty="0"/>
          </a:p>
          <a:p>
            <a:pPr lvl="1"/>
            <a:r>
              <a:rPr lang="en-US" dirty="0"/>
              <a:t>Can assign various permissions to specific users or all users withing Globus</a:t>
            </a:r>
          </a:p>
          <a:p>
            <a:pPr lvl="1"/>
            <a:r>
              <a:rPr lang="en-US" dirty="0"/>
              <a:t>More information on here: </a:t>
            </a:r>
            <a:r>
              <a:rPr lang="en-US" dirty="0">
                <a:hlinkClick r:id="rId3"/>
              </a:rPr>
              <a:t>https://docs.globus.org/how-to/share-files/</a:t>
            </a:r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F07BAE-E9F1-45A4-BA07-2610004AF5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2/14/23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8AA40D-936C-44B0-87C2-B492B1828F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Transfers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3C7CCD-0A1E-4B93-9395-056174327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0045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9870C1B-4818-161E-71FB-12DEFB423C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2/14/23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7543B12-F048-9D43-6505-70EE580A7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Transfers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8AE26D-5961-D537-CC3C-3484F598D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29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73FEDA-066A-E1A4-C581-E3C6C8DA4EBD}"/>
              </a:ext>
            </a:extLst>
          </p:cNvPr>
          <p:cNvSpPr txBox="1"/>
          <p:nvPr/>
        </p:nvSpPr>
        <p:spPr>
          <a:xfrm>
            <a:off x="4528102" y="2659559"/>
            <a:ext cx="313579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Thank you!!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B522467-3F53-133F-7613-A05E0976DF62}"/>
              </a:ext>
            </a:extLst>
          </p:cNvPr>
          <p:cNvSpPr txBox="1"/>
          <p:nvPr/>
        </p:nvSpPr>
        <p:spPr>
          <a:xfrm>
            <a:off x="3738623" y="4007457"/>
            <a:ext cx="47147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 more help contact </a:t>
            </a:r>
            <a:r>
              <a:rPr lang="en-US" spc="-20" dirty="0">
                <a:solidFill>
                  <a:schemeClr val="bg1">
                    <a:lumMod val="65000"/>
                  </a:schemeClr>
                </a:solidFill>
                <a:cs typeface="Tahoma"/>
                <a:hlinkClick r:id="rId2"/>
              </a:rPr>
              <a:t>rc-help@colorado.edu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75640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1DF4B-7AA2-8B40-8162-39DDF5CC3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94144B-C67C-3C4C-B875-C74D09C2EC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latin typeface="Helvetica"/>
                <a:cs typeface="Helvetica"/>
              </a:rPr>
              <a:t>Ways to access your data </a:t>
            </a:r>
          </a:p>
          <a:p>
            <a:r>
              <a:rPr lang="en-US" dirty="0">
                <a:latin typeface="Helvetica"/>
                <a:cs typeface="Helvetica"/>
              </a:rPr>
              <a:t>Data transfer using the command line</a:t>
            </a:r>
          </a:p>
          <a:p>
            <a:r>
              <a:rPr lang="en-US" dirty="0">
                <a:latin typeface="Helvetica"/>
                <a:cs typeface="Helvetica"/>
              </a:rPr>
              <a:t>Data transfer using Open OnDemand</a:t>
            </a:r>
          </a:p>
          <a:p>
            <a:r>
              <a:rPr lang="en-US" dirty="0">
                <a:latin typeface="Helvetica"/>
                <a:cs typeface="Helvetica"/>
              </a:rPr>
              <a:t>Data transfer using </a:t>
            </a:r>
            <a:r>
              <a:rPr lang="en-US" dirty="0"/>
              <a:t>Globus </a:t>
            </a:r>
          </a:p>
          <a:p>
            <a:r>
              <a:rPr lang="en-US" dirty="0">
                <a:latin typeface="Helvetica"/>
                <a:cs typeface="Helvetica"/>
              </a:rPr>
              <a:t>Sharing Data</a:t>
            </a:r>
            <a:endParaRPr lang="en-US" dirty="0">
              <a:cs typeface="Helvetica"/>
            </a:endParaRPr>
          </a:p>
          <a:p>
            <a:r>
              <a:rPr lang="en-US" dirty="0"/>
              <a:t>Getting A Petalibrary Allocation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70CF65-CADC-1B45-85DF-87C6E06B33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2/14/23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E3843A-86B8-4A48-83C9-683C4D9B3B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Transfers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B69397-F7F7-3C40-9966-55A0B2711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2167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F84C5-1179-4A50-B25E-2BB815B1F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Accessing Data on RC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7E6E6E-17BA-4852-8E41-9AC551E5B1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88018"/>
            <a:ext cx="10515600" cy="358126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600" dirty="0"/>
              <a:t>When you use RC resources the data is not on your local machine </a:t>
            </a:r>
          </a:p>
          <a:p>
            <a:r>
              <a:rPr lang="en-US" sz="2600" dirty="0"/>
              <a:t>Ways to access the data from your local machine</a:t>
            </a:r>
          </a:p>
          <a:p>
            <a:pPr lvl="1"/>
            <a:r>
              <a:rPr lang="en-US" sz="2600" dirty="0"/>
              <a:t>Command line (a variety of tools)</a:t>
            </a:r>
          </a:p>
          <a:p>
            <a:pPr lvl="1"/>
            <a:r>
              <a:rPr lang="en-US" sz="2600" dirty="0"/>
              <a:t>Open OnDemand (straightforward GUI interface)</a:t>
            </a:r>
          </a:p>
          <a:p>
            <a:pPr lvl="1"/>
            <a:r>
              <a:rPr lang="en-US" sz="2600" dirty="0"/>
              <a:t>Globus (GUI interface with some set up required)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13D687-A80D-443C-924E-DB374F2CEA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2/14/23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D668AB-E812-46A7-A8B6-38C8720027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Transfers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29982B-EC66-4ACA-B745-583EC1C03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3690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C7CB1-B8D4-47F3-AF8A-E348F34232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Access through the Command 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105E2C-A50D-4BD3-87A2-5178CEEE2C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83566"/>
            <a:ext cx="10515600" cy="426737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latin typeface="Helvetica"/>
                <a:cs typeface="Helvetica"/>
              </a:rPr>
              <a:t>If you don’t need a </a:t>
            </a:r>
            <a:r>
              <a:rPr lang="en-US" i="1" dirty="0">
                <a:latin typeface="Helvetica"/>
                <a:cs typeface="Helvetica"/>
              </a:rPr>
              <a:t>fancy</a:t>
            </a:r>
            <a:r>
              <a:rPr lang="en-US" dirty="0">
                <a:latin typeface="Helvetica"/>
                <a:cs typeface="Helvetica"/>
              </a:rPr>
              <a:t> GUI</a:t>
            </a:r>
          </a:p>
          <a:p>
            <a:r>
              <a:rPr lang="en-US" dirty="0">
                <a:latin typeface="Helvetica"/>
                <a:cs typeface="Helvetica"/>
              </a:rPr>
              <a:t>Provides a larger variety of tools</a:t>
            </a:r>
          </a:p>
          <a:p>
            <a:pPr lvl="1"/>
            <a:r>
              <a:rPr lang="en-US" dirty="0">
                <a:latin typeface="Helvetica"/>
                <a:cs typeface="Helvetica"/>
              </a:rPr>
              <a:t>SCP</a:t>
            </a:r>
          </a:p>
          <a:p>
            <a:pPr lvl="1"/>
            <a:r>
              <a:rPr lang="en-US" dirty="0">
                <a:latin typeface="Helvetica"/>
                <a:cs typeface="Helvetica"/>
              </a:rPr>
              <a:t>SFTP</a:t>
            </a:r>
          </a:p>
          <a:p>
            <a:pPr lvl="1"/>
            <a:r>
              <a:rPr lang="en-US" dirty="0">
                <a:latin typeface="Helvetica"/>
                <a:cs typeface="Helvetica"/>
              </a:rPr>
              <a:t>RSYNV</a:t>
            </a:r>
          </a:p>
          <a:p>
            <a:pPr lvl="1"/>
            <a:r>
              <a:rPr lang="en-US" dirty="0">
                <a:latin typeface="Helvetica"/>
                <a:cs typeface="Helvetica"/>
              </a:rPr>
              <a:t>RCLONE</a:t>
            </a:r>
          </a:p>
          <a:p>
            <a:pPr lvl="1"/>
            <a:r>
              <a:rPr lang="en-US" dirty="0">
                <a:latin typeface="Helvetica"/>
                <a:cs typeface="Helvetica"/>
              </a:rPr>
              <a:t>SSHFS</a:t>
            </a:r>
          </a:p>
          <a:p>
            <a:pPr lvl="1"/>
            <a:r>
              <a:rPr lang="en-US" dirty="0">
                <a:latin typeface="Helvetica"/>
                <a:cs typeface="Helvetica"/>
              </a:rPr>
              <a:t>SMB</a:t>
            </a:r>
          </a:p>
          <a:p>
            <a:r>
              <a:rPr lang="en-US" dirty="0">
                <a:latin typeface="Helvetica"/>
                <a:cs typeface="Helvetica"/>
              </a:rPr>
              <a:t>The tools provided can improve your data workflow (more on this later)</a:t>
            </a:r>
          </a:p>
          <a:p>
            <a:pPr marL="0" indent="0">
              <a:buNone/>
            </a:pPr>
            <a:endParaRPr lang="en-US" dirty="0">
              <a:latin typeface="Helvetica"/>
              <a:cs typeface="Helvetica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500C42-5359-4BE5-A10E-19AEED9E23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2/14/23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07DDE8-8AB9-4D44-9D61-AAAECEE58D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Transfers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26223D-5764-4FFD-A3D6-90F9213E9A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6227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4119B8-DCB0-C068-5767-7EE1B6322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Filesystem Structure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534E80-8DE0-9E6F-1A61-91748E460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2/14/23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92ED55-5535-05C8-F25F-AB428374DB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Transfers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317834-A4BC-4784-D0F3-EA9FE8550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6</a:t>
            </a:fld>
            <a:endParaRPr lang="en-US"/>
          </a:p>
        </p:txBody>
      </p:sp>
      <p:graphicFrame>
        <p:nvGraphicFramePr>
          <p:cNvPr id="7" name="Google Shape;722;p57">
            <a:extLst>
              <a:ext uri="{FF2B5EF4-FFF2-40B4-BE49-F238E27FC236}">
                <a16:creationId xmlns:a16="http://schemas.microsoft.com/office/drawing/2014/main" id="{3E9519EF-0706-E29A-AE4E-933724D5A82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92403392"/>
              </p:ext>
            </p:extLst>
          </p:nvPr>
        </p:nvGraphicFramePr>
        <p:xfrm>
          <a:off x="859125" y="1690830"/>
          <a:ext cx="10519192" cy="4006342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1628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270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293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71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/home (2GB)</a:t>
                      </a:r>
                      <a:endParaRPr sz="1800" b="1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/projects (250GB)</a:t>
                      </a:r>
                      <a:endParaRPr sz="1800" b="1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/scratch/alpine (10TB)</a:t>
                      </a:r>
                      <a:endParaRPr sz="1800" b="1" dirty="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542">
                <a:tc>
                  <a:txBody>
                    <a:bodyPr/>
                    <a:lstStyle/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 dirty="0">
                          <a:solidFill>
                            <a:srgbClr val="6AA84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Small important data </a:t>
                      </a: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 dirty="0">
                          <a:solidFill>
                            <a:srgbClr val="6AA84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Backed up frequently </a:t>
                      </a:r>
                      <a:endParaRPr sz="1800" dirty="0">
                        <a:solidFill>
                          <a:srgbClr val="6AA84F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endParaRPr lang="en-US" sz="1800" dirty="0">
                        <a:solidFill>
                          <a:srgbClr val="6AA84F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endParaRPr lang="en-US" sz="1800" dirty="0">
                        <a:solidFill>
                          <a:srgbClr val="E06666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endParaRPr lang="en-US" sz="1800" dirty="0">
                        <a:solidFill>
                          <a:srgbClr val="E06666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endParaRPr sz="1800" dirty="0">
                        <a:solidFill>
                          <a:srgbClr val="E06666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E06666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 dirty="0">
                          <a:solidFill>
                            <a:srgbClr val="E066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Not for sharing files or job output</a:t>
                      </a:r>
                      <a:endParaRPr sz="1800" dirty="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 dirty="0">
                          <a:solidFill>
                            <a:srgbClr val="6AA84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Medium sized important data</a:t>
                      </a:r>
                      <a:endParaRPr sz="1800" dirty="0">
                        <a:solidFill>
                          <a:srgbClr val="6AA84F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 dirty="0">
                          <a:solidFill>
                            <a:srgbClr val="6AA84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Software</a:t>
                      </a: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 dirty="0">
                          <a:solidFill>
                            <a:srgbClr val="6AA84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Can be shared with others</a:t>
                      </a: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 dirty="0">
                          <a:solidFill>
                            <a:srgbClr val="6AA84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Backed up, but less frequently</a:t>
                      </a: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Font typeface="Helvetica Neue"/>
                        <a:buChar char="●"/>
                      </a:pPr>
                      <a:endParaRPr lang="en-US" sz="1800" dirty="0">
                        <a:solidFill>
                          <a:srgbClr val="6AA84F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Font typeface="Helvetica Neue"/>
                        <a:buChar char="●"/>
                      </a:pPr>
                      <a:endParaRPr sz="1800" dirty="0">
                        <a:solidFill>
                          <a:srgbClr val="6AA84F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E06666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 dirty="0">
                          <a:solidFill>
                            <a:srgbClr val="E066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Not for job output</a:t>
                      </a:r>
                      <a:endParaRPr sz="1800" dirty="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 dirty="0">
                          <a:solidFill>
                            <a:srgbClr val="6AA84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Large data</a:t>
                      </a: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 dirty="0">
                          <a:solidFill>
                            <a:srgbClr val="6AA84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Can be shared with others</a:t>
                      </a: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 dirty="0">
                          <a:solidFill>
                            <a:srgbClr val="6AA84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Fast Data transfer to compute nodes</a:t>
                      </a: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E06666"/>
                        </a:buClr>
                        <a:buSzPts val="1800"/>
                        <a:buFont typeface="Helvetica Neue"/>
                        <a:buChar char="●"/>
                      </a:pPr>
                      <a:endParaRPr lang="en-US" sz="1800" dirty="0">
                        <a:solidFill>
                          <a:srgbClr val="E06666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E06666"/>
                        </a:buClr>
                        <a:buSzPts val="1800"/>
                        <a:buFont typeface="Helvetica Neue"/>
                        <a:buChar char="●"/>
                      </a:pPr>
                      <a:endParaRPr lang="en-US" sz="1800" dirty="0">
                        <a:solidFill>
                          <a:srgbClr val="E06666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E06666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 dirty="0">
                          <a:solidFill>
                            <a:srgbClr val="E066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Not backed up!</a:t>
                      </a: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E06666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 dirty="0">
                          <a:solidFill>
                            <a:srgbClr val="E066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Purged after 90 days!</a:t>
                      </a: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E06666"/>
                        </a:buClr>
                        <a:buSzPts val="1800"/>
                        <a:buFont typeface="Helvetica Neue"/>
                        <a:buChar char="●"/>
                      </a:pPr>
                      <a:endParaRPr sz="1200" dirty="0">
                        <a:solidFill>
                          <a:srgbClr val="E06666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6775">
                <a:tc gridSpan="3">
                  <a:txBody>
                    <a:bodyPr/>
                    <a:lstStyle/>
                    <a:p>
                      <a:pPr marL="457200" lvl="0" indent="-2286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Filesystem documentation: 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  <a:hlinkClick r:id="rId2"/>
                        </a:rPr>
                        <a:t>https://curc.readthedocs.io/en/latest/compute/filesystems.html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endParaRPr sz="1800" dirty="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pPr marL="457200" lvl="0" indent="-2286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endParaRPr sz="1800" dirty="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pPr marL="457200" lvl="0" indent="-2286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endParaRPr sz="1800" dirty="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63384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977BA-5716-5AD7-91DC-BF1B9EC04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get on a login node!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BBD97B-4C53-2439-AB71-292E323EBF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2/14/23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E7A6DF-8EA1-A19E-F6B6-783809F008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Transfers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B63D32-3063-0739-8445-62BF8D3248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7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F2C020-D4B8-EBCE-13B6-12C216BE97B4}"/>
              </a:ext>
            </a:extLst>
          </p:cNvPr>
          <p:cNvSpPr txBox="1"/>
          <p:nvPr/>
        </p:nvSpPr>
        <p:spPr>
          <a:xfrm>
            <a:off x="1064677" y="3167390"/>
            <a:ext cx="9310254" cy="5232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dirty="0" err="1">
                <a:solidFill>
                  <a:schemeClr val="accent5"/>
                </a:solidFill>
                <a:latin typeface="Consolas"/>
                <a:cs typeface="Cascadia Mono" panose="020B0609020000020004" pitchFamily="49" charset="0"/>
              </a:rPr>
              <a:t>ssh</a:t>
            </a:r>
            <a:r>
              <a:rPr lang="en-US" sz="2800" dirty="0">
                <a:solidFill>
                  <a:schemeClr val="accent5"/>
                </a:solidFill>
                <a:latin typeface="Consolas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chemeClr val="accent2"/>
                </a:solidFill>
                <a:latin typeface="Consolas"/>
                <a:cs typeface="Cascadia Mono" panose="020B0609020000020004" pitchFamily="49" charset="0"/>
              </a:rPr>
              <a:t>&lt;your-username&gt;</a:t>
            </a:r>
            <a:r>
              <a:rPr lang="en-US" sz="2800" dirty="0">
                <a:solidFill>
                  <a:schemeClr val="accent5"/>
                </a:solidFill>
                <a:latin typeface="Consolas"/>
                <a:cs typeface="Cascadia Mono" panose="020B0609020000020004" pitchFamily="49" charset="0"/>
              </a:rPr>
              <a:t>@</a:t>
            </a:r>
            <a:r>
              <a:rPr lang="en-US" sz="2800" dirty="0" err="1">
                <a:solidFill>
                  <a:schemeClr val="accent5"/>
                </a:solidFill>
                <a:latin typeface="Consolas"/>
                <a:cs typeface="Cascadia Mono" panose="020B0609020000020004" pitchFamily="49" charset="0"/>
              </a:rPr>
              <a:t>login.rc.colorado.edu</a:t>
            </a:r>
            <a:endParaRPr lang="en-US" sz="2800" dirty="0">
              <a:solidFill>
                <a:schemeClr val="accent5"/>
              </a:solidFill>
              <a:latin typeface="Consolas"/>
              <a:cs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00358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AE321-49CE-45B7-9550-90C4D29288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RC Filesystem Map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B62AB3-40C9-49D3-BA62-D6EB2332E5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2/14/23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10056C-EAD4-4B0E-86AB-DB8252C4F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Transfers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BFFE15-F211-42FD-A058-DDE540F4C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8</a:t>
            </a:fld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CC65284-DC1D-49D0-A1CE-45C50AA39E0A}"/>
              </a:ext>
            </a:extLst>
          </p:cNvPr>
          <p:cNvSpPr/>
          <p:nvPr/>
        </p:nvSpPr>
        <p:spPr>
          <a:xfrm>
            <a:off x="4706677" y="1550742"/>
            <a:ext cx="2308072" cy="479272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644DB0-475D-49E3-BE7E-29A430FD9605}"/>
              </a:ext>
            </a:extLst>
          </p:cNvPr>
          <p:cNvSpPr txBox="1"/>
          <p:nvPr/>
        </p:nvSpPr>
        <p:spPr>
          <a:xfrm>
            <a:off x="5724079" y="1617123"/>
            <a:ext cx="273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/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468C3E4-C85B-406D-8F04-CE015A866EA3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5860713" y="2030014"/>
            <a:ext cx="0" cy="37385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7158658-E374-4017-8DEE-5BCF27469979}"/>
              </a:ext>
            </a:extLst>
          </p:cNvPr>
          <p:cNvCxnSpPr>
            <a:cxnSpLocks/>
          </p:cNvCxnSpPr>
          <p:nvPr/>
        </p:nvCxnSpPr>
        <p:spPr>
          <a:xfrm flipH="1" flipV="1">
            <a:off x="1286717" y="2386999"/>
            <a:ext cx="8815792" cy="46876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E9E4F3F-2C39-4E86-B443-E8082C93D834}"/>
              </a:ext>
            </a:extLst>
          </p:cNvPr>
          <p:cNvCxnSpPr>
            <a:cxnSpLocks/>
          </p:cNvCxnSpPr>
          <p:nvPr/>
        </p:nvCxnSpPr>
        <p:spPr>
          <a:xfrm>
            <a:off x="1305452" y="2374505"/>
            <a:ext cx="0" cy="37385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D278D428-EF1D-4294-892D-178B18407956}"/>
              </a:ext>
            </a:extLst>
          </p:cNvPr>
          <p:cNvSpPr/>
          <p:nvPr/>
        </p:nvSpPr>
        <p:spPr>
          <a:xfrm>
            <a:off x="295072" y="2765308"/>
            <a:ext cx="1777171" cy="48551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14FC611-CB9C-448F-8897-8F80A10ECFA5}"/>
              </a:ext>
            </a:extLst>
          </p:cNvPr>
          <p:cNvSpPr txBox="1"/>
          <p:nvPr/>
        </p:nvSpPr>
        <p:spPr>
          <a:xfrm>
            <a:off x="296546" y="2818431"/>
            <a:ext cx="8560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/home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0AA22A1-0D6B-4753-B0EF-43A8964AA69F}"/>
              </a:ext>
            </a:extLst>
          </p:cNvPr>
          <p:cNvCxnSpPr>
            <a:cxnSpLocks/>
          </p:cNvCxnSpPr>
          <p:nvPr/>
        </p:nvCxnSpPr>
        <p:spPr>
          <a:xfrm>
            <a:off x="3150195" y="2387702"/>
            <a:ext cx="0" cy="37385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A80404C7-0B9A-4D24-BDFD-E1B0D497F5FC}"/>
              </a:ext>
            </a:extLst>
          </p:cNvPr>
          <p:cNvSpPr/>
          <p:nvPr/>
        </p:nvSpPr>
        <p:spPr>
          <a:xfrm>
            <a:off x="2152306" y="2759768"/>
            <a:ext cx="1764679" cy="479272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6815B01-3D5E-4512-97CB-97923B5BC7B0}"/>
              </a:ext>
            </a:extLst>
          </p:cNvPr>
          <p:cNvSpPr txBox="1"/>
          <p:nvPr/>
        </p:nvSpPr>
        <p:spPr>
          <a:xfrm>
            <a:off x="2147670" y="2819025"/>
            <a:ext cx="1121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/projects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B254AA7-4138-484A-8C5F-38F165242FDD}"/>
              </a:ext>
            </a:extLst>
          </p:cNvPr>
          <p:cNvCxnSpPr>
            <a:cxnSpLocks/>
          </p:cNvCxnSpPr>
          <p:nvPr/>
        </p:nvCxnSpPr>
        <p:spPr>
          <a:xfrm>
            <a:off x="5856870" y="2411124"/>
            <a:ext cx="0" cy="360624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148A8669-2350-4C73-98BD-0E5DC71CDBFE}"/>
              </a:ext>
            </a:extLst>
          </p:cNvPr>
          <p:cNvSpPr/>
          <p:nvPr/>
        </p:nvSpPr>
        <p:spPr>
          <a:xfrm>
            <a:off x="4858982" y="2776208"/>
            <a:ext cx="1895843" cy="479272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B5ED8E6-8287-4A70-B820-812EEC446666}"/>
              </a:ext>
            </a:extLst>
          </p:cNvPr>
          <p:cNvSpPr txBox="1"/>
          <p:nvPr/>
        </p:nvSpPr>
        <p:spPr>
          <a:xfrm>
            <a:off x="4860230" y="2868653"/>
            <a:ext cx="1043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/scratch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CCE20D8-2641-4257-AC60-883E91A28D38}"/>
              </a:ext>
            </a:extLst>
          </p:cNvPr>
          <p:cNvCxnSpPr>
            <a:cxnSpLocks/>
          </p:cNvCxnSpPr>
          <p:nvPr/>
        </p:nvCxnSpPr>
        <p:spPr>
          <a:xfrm>
            <a:off x="10102509" y="2435251"/>
            <a:ext cx="0" cy="32400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497260C0-E7AB-4BDB-93E2-8340189E3EE7}"/>
              </a:ext>
            </a:extLst>
          </p:cNvPr>
          <p:cNvSpPr/>
          <p:nvPr/>
        </p:nvSpPr>
        <p:spPr>
          <a:xfrm>
            <a:off x="9248277" y="2763717"/>
            <a:ext cx="1670991" cy="479272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946173E-4B15-44AB-AEA6-A0EBECF3AC96}"/>
              </a:ext>
            </a:extLst>
          </p:cNvPr>
          <p:cNvSpPr txBox="1"/>
          <p:nvPr/>
        </p:nvSpPr>
        <p:spPr>
          <a:xfrm>
            <a:off x="9306957" y="2831178"/>
            <a:ext cx="808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/pl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0FA7A8DC-826F-4E07-96AF-CBBB6A9882A9}"/>
              </a:ext>
            </a:extLst>
          </p:cNvPr>
          <p:cNvCxnSpPr>
            <a:cxnSpLocks/>
          </p:cNvCxnSpPr>
          <p:nvPr/>
        </p:nvCxnSpPr>
        <p:spPr>
          <a:xfrm>
            <a:off x="10115000" y="3236742"/>
            <a:ext cx="0" cy="22946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1A60F5E0-4EFB-4638-B433-1BD742E87863}"/>
              </a:ext>
            </a:extLst>
          </p:cNvPr>
          <p:cNvCxnSpPr>
            <a:cxnSpLocks/>
          </p:cNvCxnSpPr>
          <p:nvPr/>
        </p:nvCxnSpPr>
        <p:spPr>
          <a:xfrm flipH="1" flipV="1">
            <a:off x="9031486" y="3459955"/>
            <a:ext cx="2110011" cy="1249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55DB0F40-C6FC-4DD9-B3F0-F34120F26277}"/>
              </a:ext>
            </a:extLst>
          </p:cNvPr>
          <p:cNvCxnSpPr>
            <a:cxnSpLocks/>
          </p:cNvCxnSpPr>
          <p:nvPr/>
        </p:nvCxnSpPr>
        <p:spPr>
          <a:xfrm>
            <a:off x="9047291" y="3462866"/>
            <a:ext cx="0" cy="451104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E80FBF48-F825-4CEA-9FE5-5938F3851BBF}"/>
              </a:ext>
            </a:extLst>
          </p:cNvPr>
          <p:cNvSpPr/>
          <p:nvPr/>
        </p:nvSpPr>
        <p:spPr>
          <a:xfrm>
            <a:off x="7874517" y="3618590"/>
            <a:ext cx="1945810" cy="479272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D6B3CDB-D919-410C-BCA2-82FD48205CDB}"/>
              </a:ext>
            </a:extLst>
          </p:cNvPr>
          <p:cNvSpPr txBox="1"/>
          <p:nvPr/>
        </p:nvSpPr>
        <p:spPr>
          <a:xfrm>
            <a:off x="7844735" y="3668846"/>
            <a:ext cx="933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/active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AAD8428B-FE77-4184-B51B-90E60B306673}"/>
              </a:ext>
            </a:extLst>
          </p:cNvPr>
          <p:cNvCxnSpPr>
            <a:cxnSpLocks/>
          </p:cNvCxnSpPr>
          <p:nvPr/>
        </p:nvCxnSpPr>
        <p:spPr>
          <a:xfrm>
            <a:off x="11110271" y="3462865"/>
            <a:ext cx="0" cy="4321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4664A2A0-F9AF-40A4-A4D0-11945C573A97}"/>
              </a:ext>
            </a:extLst>
          </p:cNvPr>
          <p:cNvSpPr/>
          <p:nvPr/>
        </p:nvSpPr>
        <p:spPr>
          <a:xfrm>
            <a:off x="9981217" y="3624582"/>
            <a:ext cx="1939564" cy="479272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F5EFC03-1657-4805-8D80-655C004370A2}"/>
              </a:ext>
            </a:extLst>
          </p:cNvPr>
          <p:cNvSpPr txBox="1"/>
          <p:nvPr/>
        </p:nvSpPr>
        <p:spPr>
          <a:xfrm>
            <a:off x="9949730" y="3685470"/>
            <a:ext cx="10094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/archive</a:t>
            </a: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58A6A338-69EE-4D1F-9D02-C7C9464A668F}"/>
              </a:ext>
            </a:extLst>
          </p:cNvPr>
          <p:cNvCxnSpPr>
            <a:cxnSpLocks/>
          </p:cNvCxnSpPr>
          <p:nvPr/>
        </p:nvCxnSpPr>
        <p:spPr>
          <a:xfrm>
            <a:off x="1305452" y="3228743"/>
            <a:ext cx="0" cy="37385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DB43248B-A0D5-4A09-9E37-0A65C93B567E}"/>
              </a:ext>
            </a:extLst>
          </p:cNvPr>
          <p:cNvSpPr/>
          <p:nvPr/>
        </p:nvSpPr>
        <p:spPr>
          <a:xfrm>
            <a:off x="295072" y="3613301"/>
            <a:ext cx="1777172" cy="498009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3E594B1C-C403-4716-9F89-D1A23F93ACCE}"/>
              </a:ext>
            </a:extLst>
          </p:cNvPr>
          <p:cNvCxnSpPr>
            <a:cxnSpLocks/>
          </p:cNvCxnSpPr>
          <p:nvPr/>
        </p:nvCxnSpPr>
        <p:spPr>
          <a:xfrm>
            <a:off x="3141335" y="3238916"/>
            <a:ext cx="0" cy="37385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A2E1F03A-0FA5-48DC-A0F9-1145F059B1CB}"/>
              </a:ext>
            </a:extLst>
          </p:cNvPr>
          <p:cNvSpPr/>
          <p:nvPr/>
        </p:nvSpPr>
        <p:spPr>
          <a:xfrm>
            <a:off x="2149691" y="3610982"/>
            <a:ext cx="1758434" cy="491763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159A04C3-64DF-4D25-AB76-5E85ED027FE8}"/>
              </a:ext>
            </a:extLst>
          </p:cNvPr>
          <p:cNvSpPr txBox="1"/>
          <p:nvPr/>
        </p:nvSpPr>
        <p:spPr>
          <a:xfrm>
            <a:off x="2151265" y="3676383"/>
            <a:ext cx="1865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/your-username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C1EBF35-A575-4F68-9476-8356EBB84C02}"/>
              </a:ext>
            </a:extLst>
          </p:cNvPr>
          <p:cNvSpPr txBox="1"/>
          <p:nvPr/>
        </p:nvSpPr>
        <p:spPr>
          <a:xfrm>
            <a:off x="279824" y="3667232"/>
            <a:ext cx="1865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/your-username</a:t>
            </a: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755824EF-E476-4F1A-B218-164F88042BCE}"/>
              </a:ext>
            </a:extLst>
          </p:cNvPr>
          <p:cNvCxnSpPr>
            <a:cxnSpLocks/>
          </p:cNvCxnSpPr>
          <p:nvPr/>
        </p:nvCxnSpPr>
        <p:spPr>
          <a:xfrm>
            <a:off x="9017113" y="4104108"/>
            <a:ext cx="0" cy="43843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37C94821-65BD-43E9-A5F1-45C8A47DA736}"/>
              </a:ext>
            </a:extLst>
          </p:cNvPr>
          <p:cNvCxnSpPr>
            <a:cxnSpLocks/>
          </p:cNvCxnSpPr>
          <p:nvPr/>
        </p:nvCxnSpPr>
        <p:spPr>
          <a:xfrm flipH="1">
            <a:off x="11142549" y="4085371"/>
            <a:ext cx="2" cy="35099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id="{667881AB-F164-4C2E-A563-BD5B97374179}"/>
              </a:ext>
            </a:extLst>
          </p:cNvPr>
          <p:cNvSpPr/>
          <p:nvPr/>
        </p:nvSpPr>
        <p:spPr>
          <a:xfrm>
            <a:off x="7873564" y="4421424"/>
            <a:ext cx="1945810" cy="479272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D60CD2B0-D2C1-48D9-B6EA-30802E15D294}"/>
              </a:ext>
            </a:extLst>
          </p:cNvPr>
          <p:cNvSpPr txBox="1"/>
          <p:nvPr/>
        </p:nvSpPr>
        <p:spPr>
          <a:xfrm>
            <a:off x="7855888" y="4477312"/>
            <a:ext cx="2025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/your-pl-allocation</a:t>
            </a:r>
          </a:p>
        </p:txBody>
      </p:sp>
      <p:sp>
        <p:nvSpPr>
          <p:cNvPr id="79" name="Rectangle: Rounded Corners 78">
            <a:extLst>
              <a:ext uri="{FF2B5EF4-FFF2-40B4-BE49-F238E27FC236}">
                <a16:creationId xmlns:a16="http://schemas.microsoft.com/office/drawing/2014/main" id="{E589B78B-0417-4DFD-BE6E-39DA4060FADB}"/>
              </a:ext>
            </a:extLst>
          </p:cNvPr>
          <p:cNvSpPr/>
          <p:nvPr/>
        </p:nvSpPr>
        <p:spPr>
          <a:xfrm>
            <a:off x="9980264" y="4427416"/>
            <a:ext cx="1939564" cy="479272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62334D36-982B-4179-A2CD-935ECE944E10}"/>
              </a:ext>
            </a:extLst>
          </p:cNvPr>
          <p:cNvSpPr txBox="1"/>
          <p:nvPr/>
        </p:nvSpPr>
        <p:spPr>
          <a:xfrm>
            <a:off x="9963302" y="4487565"/>
            <a:ext cx="2025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/your-pl-allocation</a:t>
            </a:r>
          </a:p>
        </p:txBody>
      </p: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AF8E4929-4590-4C1B-A388-5002104F3E6F}"/>
              </a:ext>
            </a:extLst>
          </p:cNvPr>
          <p:cNvCxnSpPr>
            <a:cxnSpLocks/>
          </p:cNvCxnSpPr>
          <p:nvPr/>
        </p:nvCxnSpPr>
        <p:spPr>
          <a:xfrm flipH="1" flipV="1">
            <a:off x="1183658" y="4111310"/>
            <a:ext cx="958535" cy="51738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7459AFA2-BFC2-4672-AEDC-0A41AE98DC59}"/>
              </a:ext>
            </a:extLst>
          </p:cNvPr>
          <p:cNvSpPr txBox="1"/>
          <p:nvPr/>
        </p:nvSpPr>
        <p:spPr>
          <a:xfrm>
            <a:off x="1386440" y="4631927"/>
            <a:ext cx="1723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You start here!</a:t>
            </a: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BEFDBBFD-0FEC-212B-0874-AA34AC0D4F33}"/>
              </a:ext>
            </a:extLst>
          </p:cNvPr>
          <p:cNvSpPr/>
          <p:nvPr/>
        </p:nvSpPr>
        <p:spPr>
          <a:xfrm>
            <a:off x="4971408" y="3629928"/>
            <a:ext cx="1783417" cy="466781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F55E3EB-3444-C9FC-63F2-ED02E82F941E}"/>
              </a:ext>
            </a:extLst>
          </p:cNvPr>
          <p:cNvSpPr txBox="1"/>
          <p:nvPr/>
        </p:nvSpPr>
        <p:spPr>
          <a:xfrm>
            <a:off x="5341148" y="3676091"/>
            <a:ext cx="103598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/>
              <a:t>/alpine</a:t>
            </a: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11AA0B0D-FC57-DAFD-141F-814D809B68B5}"/>
              </a:ext>
            </a:extLst>
          </p:cNvPr>
          <p:cNvCxnSpPr>
            <a:cxnSpLocks/>
          </p:cNvCxnSpPr>
          <p:nvPr/>
        </p:nvCxnSpPr>
        <p:spPr>
          <a:xfrm>
            <a:off x="5856870" y="4103854"/>
            <a:ext cx="0" cy="35029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06591873-F670-BB5F-7E88-8E4AC2943699}"/>
              </a:ext>
            </a:extLst>
          </p:cNvPr>
          <p:cNvSpPr/>
          <p:nvPr/>
        </p:nvSpPr>
        <p:spPr>
          <a:xfrm>
            <a:off x="4884050" y="4454147"/>
            <a:ext cx="1789663" cy="466782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1EAD62C5-B8FF-C8FE-5BE1-8D7F382B9522}"/>
              </a:ext>
            </a:extLst>
          </p:cNvPr>
          <p:cNvSpPr txBox="1"/>
          <p:nvPr/>
        </p:nvSpPr>
        <p:spPr>
          <a:xfrm>
            <a:off x="4910607" y="4513303"/>
            <a:ext cx="1865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/your-username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C2468B2-6189-0426-9936-8271E9441B7A}"/>
              </a:ext>
            </a:extLst>
          </p:cNvPr>
          <p:cNvCxnSpPr>
            <a:cxnSpLocks/>
          </p:cNvCxnSpPr>
          <p:nvPr/>
        </p:nvCxnSpPr>
        <p:spPr>
          <a:xfrm>
            <a:off x="5844671" y="3243978"/>
            <a:ext cx="0" cy="37385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12386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89FF5E-D66D-4913-BF31-A194DC7D9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Navigation Commands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9C1A2E-FF62-47C1-A918-8F72449DE3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9430"/>
            <a:ext cx="10515600" cy="4589325"/>
          </a:xfrm>
        </p:spPr>
        <p:txBody>
          <a:bodyPr>
            <a:normAutofit/>
          </a:bodyPr>
          <a:lstStyle/>
          <a:p>
            <a:endParaRPr lang="en-US" sz="2200" dirty="0"/>
          </a:p>
          <a:p>
            <a:r>
              <a:rPr lang="en-US" sz="2200" dirty="0"/>
              <a:t>Change directories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r>
              <a:rPr lang="en-US" sz="2200" dirty="0"/>
              <a:t>List contents of a directory</a:t>
            </a:r>
          </a:p>
          <a:p>
            <a:endParaRPr lang="en-US" sz="2200" dirty="0"/>
          </a:p>
          <a:p>
            <a:endParaRPr lang="en-US" sz="2200" dirty="0"/>
          </a:p>
          <a:p>
            <a:r>
              <a:rPr lang="en-US" sz="2200" dirty="0"/>
              <a:t>Print current working directory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E1D695-7C13-4BB4-BCDB-294CD70FE5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2/14/23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60186A-BF2C-46E2-9070-A74303F2C8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Transfers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721594-D66F-47A5-8703-D96C2D642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9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1F2EB3-4F62-40FB-8679-4016BBC31B09}"/>
              </a:ext>
            </a:extLst>
          </p:cNvPr>
          <p:cNvSpPr txBox="1"/>
          <p:nvPr/>
        </p:nvSpPr>
        <p:spPr>
          <a:xfrm>
            <a:off x="1180892" y="2374141"/>
            <a:ext cx="4866759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5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cd </a:t>
            </a:r>
            <a:r>
              <a:rPr lang="en-US" sz="2400" dirty="0">
                <a:solidFill>
                  <a:schemeClr val="accent2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&lt;relative-or-full-path&gt;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3A975AA-6429-4115-83D7-3F2DD9D195E2}"/>
              </a:ext>
            </a:extLst>
          </p:cNvPr>
          <p:cNvSpPr txBox="1"/>
          <p:nvPr/>
        </p:nvSpPr>
        <p:spPr>
          <a:xfrm>
            <a:off x="1180892" y="3694092"/>
            <a:ext cx="4915107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5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ls </a:t>
            </a:r>
            <a:r>
              <a:rPr lang="en-US" sz="2400" dirty="0">
                <a:solidFill>
                  <a:schemeClr val="accent2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&lt;optional-path&gt;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2FAD5FB-18BB-4024-AFA3-CDF50F3F9020}"/>
              </a:ext>
            </a:extLst>
          </p:cNvPr>
          <p:cNvSpPr txBox="1"/>
          <p:nvPr/>
        </p:nvSpPr>
        <p:spPr>
          <a:xfrm>
            <a:off x="1180892" y="4978521"/>
            <a:ext cx="4915107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chemeClr val="accent5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pwd</a:t>
            </a:r>
            <a:endParaRPr lang="en-US" sz="2400" dirty="0">
              <a:solidFill>
                <a:schemeClr val="accent2"/>
              </a:solidFill>
              <a:latin typeface="Consolas" panose="020B0609020204030204" pitchFamily="49" charset="0"/>
              <a:cs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60959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xample" id="{136DCCF9-56F0-2149-856F-315BA5D9D1CA}" vid="{D06CB102-DD95-5D48-B327-DF65A4E2E80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11690</TotalTime>
  <Words>1590</Words>
  <Application>Microsoft Macintosh PowerPoint</Application>
  <PresentationFormat>Widescreen</PresentationFormat>
  <Paragraphs>321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40" baseType="lpstr">
      <vt:lpstr>Arial</vt:lpstr>
      <vt:lpstr>Calibri</vt:lpstr>
      <vt:lpstr>Consolas</vt:lpstr>
      <vt:lpstr>Helvetica</vt:lpstr>
      <vt:lpstr>Helvetica Light</vt:lpstr>
      <vt:lpstr>Helvetica Neue</vt:lpstr>
      <vt:lpstr>Lato</vt:lpstr>
      <vt:lpstr>SFMono-Regular</vt:lpstr>
      <vt:lpstr>Slack-Lato</vt:lpstr>
      <vt:lpstr>Wingdings</vt:lpstr>
      <vt:lpstr>Office Theme</vt:lpstr>
      <vt:lpstr>Transferring Your Data </vt:lpstr>
      <vt:lpstr>PowerPoint Presentation</vt:lpstr>
      <vt:lpstr>Outline</vt:lpstr>
      <vt:lpstr>Accessing Data on RC Resources</vt:lpstr>
      <vt:lpstr>Access through the Command Line</vt:lpstr>
      <vt:lpstr>General Filesystem Structure</vt:lpstr>
      <vt:lpstr>Let’s get on a login node!</vt:lpstr>
      <vt:lpstr>RC Filesystem Map</vt:lpstr>
      <vt:lpstr>Basic Navigation Commands</vt:lpstr>
      <vt:lpstr>RC endpoints</vt:lpstr>
      <vt:lpstr>RC Data transfer nodes (DTNs)</vt:lpstr>
      <vt:lpstr>Command line option - SCP</vt:lpstr>
      <vt:lpstr>Command line option - SFTP</vt:lpstr>
      <vt:lpstr>Command line option - Rsync</vt:lpstr>
      <vt:lpstr>Command line option - Rclone</vt:lpstr>
      <vt:lpstr>Command line option - mounting</vt:lpstr>
      <vt:lpstr>GUI based options</vt:lpstr>
      <vt:lpstr>GUI option - Open OnDemand</vt:lpstr>
      <vt:lpstr>PowerPoint Presentation</vt:lpstr>
      <vt:lpstr>PowerPoint Presentation</vt:lpstr>
      <vt:lpstr>GUI option - Globus</vt:lpstr>
      <vt:lpstr>Globus Demo</vt:lpstr>
      <vt:lpstr>PowerPoint Presentation</vt:lpstr>
      <vt:lpstr>PowerPoint Presentation</vt:lpstr>
      <vt:lpstr>The PetaLibrary</vt:lpstr>
      <vt:lpstr>Sharing Data</vt:lpstr>
      <vt:lpstr>Unix Groups</vt:lpstr>
      <vt:lpstr>Globus Shared Endpoints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GUIs on Blanca</dc:title>
  <dc:creator>Microsoft Office User</dc:creator>
  <cp:lastModifiedBy>Brandon Reyes</cp:lastModifiedBy>
  <cp:revision>626</cp:revision>
  <dcterms:created xsi:type="dcterms:W3CDTF">2019-04-12T06:07:02Z</dcterms:created>
  <dcterms:modified xsi:type="dcterms:W3CDTF">2023-05-18T20:45:12Z</dcterms:modified>
</cp:coreProperties>
</file>